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1519AF" mc:Ignorable=""/>
    <a:srgbClr xmlns:mc="http://schemas.openxmlformats.org/markup-compatibility/2006" xmlns:a14="http://schemas.microsoft.com/office/drawing/2010/main" val="FFFF00" mc:Ignorable=""/>
    <a:srgbClr xmlns:mc="http://schemas.openxmlformats.org/markup-compatibility/2006" xmlns:a14="http://schemas.microsoft.com/office/drawing/2010/main" val="0000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6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9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1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4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4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6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5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4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9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A451-B9F6-40A2-AE34-52182442534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B9CA-4DEF-452A-BA17-B69BDB9D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ozaku.in.ua/statt-pro-kozakv/14-gerb-vyska-zaporzkogo.html" TargetMode="External"/><Relationship Id="rId3" Type="http://schemas.openxmlformats.org/officeDocument/2006/relationships/hyperlink" Target="http://www.history.vn.ua/book/history5/12.html" TargetMode="External"/><Relationship Id="rId7" Type="http://schemas.openxmlformats.org/officeDocument/2006/relationships/hyperlink" Target="http://intranet.tdmu.edu.ua/data/kafedra/internal/u_nurse/lectures_stud/&#1084;&#1077;&#1076;&#1089;&#1077;&#1089;&#1090;&#1088;&#1080;-&#1073;&#1072;&#1082;&#1072;&#1083;&#1072;&#1074;&#1088;&#1080;/1%20&#1088;&#1110;&#1082;%20&#1085;&#1072;&#1074;&#1095;&#1072;&#1085;&#1085;&#1103;/&#1110;&#1089;&#1090;&#1086;&#1088;&#1110;&#1103;%20&#1091;&#1082;&#1088;&#1072;&#1111;&#1085;&#1080;%20(&#1110;%20&#1089;&#1077;&#1084;&#1077;&#1089;&#1090;&#1088;)/05.%20&#1055;&#1086;&#1095;&#1072;&#1090;&#1082;&#1080;%20&#1091;&#1082;&#1088;&#1072;&#1111;&#1085;&#1089;&#1100;&#1082;&#1086;&#1075;&#1086;%20&#1082;&#1086;&#1079;&#1072;&#1094;&#1090;&#1074;&#1072;.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zno.com.ua/istoriya-ukrayini-tema-13-viniknennya-ukrayinskogo-kozatstva/" TargetMode="External"/><Relationship Id="rId11" Type="http://schemas.openxmlformats.org/officeDocument/2006/relationships/hyperlink" Target="http://ukrmap.su/uk-uh8/995.html" TargetMode="External"/><Relationship Id="rId5" Type="http://schemas.openxmlformats.org/officeDocument/2006/relationships/hyperlink" Target="http://www.slideshare.net/ssuser4fe418/ss-46721192" TargetMode="External"/><Relationship Id="rId10" Type="http://schemas.openxmlformats.org/officeDocument/2006/relationships/hyperlink" Target="http://www.uamodna.com/articles/cikavi-fakty-pro-zaporizjkyh-kozakiv/" TargetMode="External"/><Relationship Id="rId4" Type="http://schemas.openxmlformats.org/officeDocument/2006/relationships/hyperlink" Target="http://koza4ok.at.ua/blog/pershi_zgadki_pro_ukrajinske_kozactvo/2011-05-05-2" TargetMode="External"/><Relationship Id="rId9" Type="http://schemas.openxmlformats.org/officeDocument/2006/relationships/hyperlink" Target="http://ukrcossacks.at.ua/index/vijskovo_politichna_dijalnist_zaporozkoji_sichi/0-1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6_%D1%81%D1%82%D0%BE%D0%BB%D1%96%D1%82%D1%82%D1%8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hyperlink" Target="https://uk.wikipedia.org/wiki/18_%D1%81%D1%82%D0%BE%D0%BB%D1%96%D1%82%D1%82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5913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2664296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Презентація на тему</a:t>
            </a:r>
            <a:br>
              <a:rPr lang="uk-UA" sz="4000" b="1" i="1" dirty="0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</a:br>
            <a:r>
              <a:rPr lang="uk-UA" sz="4000" b="1" i="1" dirty="0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Виникнення Українського козацтва та Запорозької січі</a:t>
            </a:r>
            <a:endParaRPr lang="ru-RU" sz="4000" b="1" i="1" dirty="0">
              <a:solidFill>
                <a:srgbClr xmlns:mc="http://schemas.openxmlformats.org/markup-compatibility/2006" xmlns:a14="http://schemas.microsoft.com/office/drawing/2010/main" val="1519AF" mc:Ignorable=""/>
              </a:solidFill>
              <a:cs typeface="Aharoni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3744416" cy="1846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6" y="2852936"/>
            <a:ext cx="5244074" cy="3983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53136"/>
            <a:ext cx="1957679" cy="2204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" y="4653136"/>
            <a:ext cx="1848601" cy="22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5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1268760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cs typeface="Aharoni" pitchFamily="2" charset="-79"/>
              </a:rPr>
              <a:t>Запорізька Січ</a:t>
            </a:r>
            <a:endParaRPr lang="ru-RU" sz="4500" b="1" i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1405184"/>
            <a:ext cx="662473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                 </a:t>
            </a:r>
            <a:r>
              <a:rPr lang="uk-UA" sz="3700" b="1" dirty="0" smtClean="0"/>
              <a:t>Закони на січі </a:t>
            </a:r>
            <a:endParaRPr lang="ru-RU" sz="3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5686" y="277802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*</a:t>
            </a:r>
            <a:r>
              <a:rPr lang="en-US" b="1" dirty="0" smtClean="0"/>
              <a:t> </a:t>
            </a:r>
            <a:r>
              <a:rPr lang="en-US" b="1" dirty="0" err="1"/>
              <a:t>Закони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Січі</a:t>
            </a:r>
            <a:r>
              <a:rPr lang="en-US" b="1" dirty="0"/>
              <a:t> </a:t>
            </a:r>
            <a:r>
              <a:rPr lang="en-US" b="1" dirty="0" err="1"/>
              <a:t>були</a:t>
            </a:r>
            <a:r>
              <a:rPr lang="en-US" b="1" dirty="0"/>
              <a:t> </a:t>
            </a:r>
            <a:r>
              <a:rPr lang="en-US" b="1" dirty="0" err="1"/>
              <a:t>досить</a:t>
            </a:r>
            <a:r>
              <a:rPr lang="en-US" b="1" dirty="0"/>
              <a:t> </a:t>
            </a:r>
            <a:r>
              <a:rPr lang="en-US" b="1" dirty="0" err="1"/>
              <a:t>жорстокими</a:t>
            </a:r>
            <a:r>
              <a:rPr lang="en-US" b="1" dirty="0"/>
              <a:t>.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крадіжку</a:t>
            </a:r>
            <a:r>
              <a:rPr lang="en-US" b="1" dirty="0"/>
              <a:t> </a:t>
            </a:r>
            <a:r>
              <a:rPr lang="en-US" b="1" dirty="0" err="1"/>
              <a:t>чи</a:t>
            </a:r>
            <a:r>
              <a:rPr lang="en-US" b="1" dirty="0"/>
              <a:t> </a:t>
            </a:r>
            <a:r>
              <a:rPr lang="en-US" b="1" dirty="0" err="1"/>
              <a:t>вбивство</a:t>
            </a:r>
            <a:r>
              <a:rPr lang="en-US" b="1" dirty="0"/>
              <a:t> </a:t>
            </a:r>
            <a:r>
              <a:rPr lang="en-US" b="1" dirty="0" err="1"/>
              <a:t>одного</a:t>
            </a:r>
            <a:r>
              <a:rPr lang="en-US" b="1" dirty="0"/>
              <a:t> з </a:t>
            </a:r>
            <a:r>
              <a:rPr lang="en-US" b="1" dirty="0" err="1"/>
              <a:t>побратимів</a:t>
            </a:r>
            <a:r>
              <a:rPr lang="en-US" b="1" dirty="0"/>
              <a:t>, </a:t>
            </a:r>
            <a:r>
              <a:rPr lang="en-US" b="1" dirty="0" err="1"/>
              <a:t>козак</a:t>
            </a:r>
            <a:r>
              <a:rPr lang="en-US" b="1" dirty="0"/>
              <a:t> </a:t>
            </a:r>
            <a:r>
              <a:rPr lang="en-US" b="1" dirty="0" err="1"/>
              <a:t>не</a:t>
            </a:r>
            <a:r>
              <a:rPr lang="en-US" b="1" dirty="0"/>
              <a:t> </a:t>
            </a:r>
            <a:r>
              <a:rPr lang="en-US" b="1" dirty="0" err="1"/>
              <a:t>те</a:t>
            </a:r>
            <a:r>
              <a:rPr lang="en-US" b="1" dirty="0"/>
              <a:t> </a:t>
            </a:r>
            <a:r>
              <a:rPr lang="en-US" b="1" dirty="0" err="1"/>
              <a:t>що</a:t>
            </a:r>
            <a:r>
              <a:rPr lang="en-US" b="1" dirty="0"/>
              <a:t> </a:t>
            </a:r>
            <a:r>
              <a:rPr lang="en-US" b="1" dirty="0" err="1"/>
              <a:t>платив</a:t>
            </a:r>
            <a:r>
              <a:rPr lang="en-US" b="1" dirty="0"/>
              <a:t> </a:t>
            </a:r>
            <a:r>
              <a:rPr lang="en-US" b="1" dirty="0" err="1"/>
              <a:t>життям</a:t>
            </a:r>
            <a:r>
              <a:rPr lang="en-US" b="1" dirty="0"/>
              <a:t>, а </a:t>
            </a:r>
            <a:r>
              <a:rPr lang="en-US" b="1" dirty="0" err="1"/>
              <a:t>робив</a:t>
            </a:r>
            <a:r>
              <a:rPr lang="en-US" b="1" dirty="0"/>
              <a:t> </a:t>
            </a:r>
            <a:r>
              <a:rPr lang="en-US" b="1" dirty="0" err="1"/>
              <a:t>це</a:t>
            </a:r>
            <a:r>
              <a:rPr lang="en-US" b="1" dirty="0"/>
              <a:t> в </a:t>
            </a:r>
            <a:r>
              <a:rPr lang="en-US" b="1" dirty="0" err="1"/>
              <a:t>доволі</a:t>
            </a:r>
            <a:r>
              <a:rPr lang="en-US" b="1" dirty="0"/>
              <a:t> </a:t>
            </a:r>
            <a:r>
              <a:rPr lang="en-US" b="1" dirty="0" err="1"/>
              <a:t>жорстокій</a:t>
            </a:r>
            <a:r>
              <a:rPr lang="en-US" b="1" dirty="0"/>
              <a:t> </a:t>
            </a:r>
            <a:r>
              <a:rPr lang="en-US" b="1" dirty="0" err="1"/>
              <a:t>формі</a:t>
            </a:r>
            <a:r>
              <a:rPr lang="en-US" b="1" dirty="0"/>
              <a:t>: </a:t>
            </a:r>
            <a:r>
              <a:rPr lang="en-US" b="1" dirty="0" err="1"/>
              <a:t>його</a:t>
            </a:r>
            <a:r>
              <a:rPr lang="en-US" b="1" dirty="0"/>
              <a:t> </a:t>
            </a:r>
            <a:r>
              <a:rPr lang="en-US" b="1" dirty="0" err="1"/>
              <a:t>могли</a:t>
            </a:r>
            <a:r>
              <a:rPr lang="en-US" b="1" dirty="0"/>
              <a:t> </a:t>
            </a:r>
            <a:r>
              <a:rPr lang="en-US" b="1" dirty="0" err="1"/>
              <a:t>поховати</a:t>
            </a:r>
            <a:r>
              <a:rPr lang="en-US" b="1" dirty="0"/>
              <a:t> </a:t>
            </a:r>
            <a:r>
              <a:rPr lang="en-US" b="1" dirty="0" err="1"/>
              <a:t>живцем</a:t>
            </a:r>
            <a:r>
              <a:rPr lang="en-US" b="1" dirty="0"/>
              <a:t> </a:t>
            </a:r>
            <a:r>
              <a:rPr lang="en-US" b="1" dirty="0" err="1"/>
              <a:t>разом</a:t>
            </a:r>
            <a:r>
              <a:rPr lang="en-US" b="1" dirty="0"/>
              <a:t> з </a:t>
            </a:r>
            <a:r>
              <a:rPr lang="en-US" b="1" dirty="0" err="1"/>
              <a:t>небіжчиком</a:t>
            </a:r>
            <a:r>
              <a:rPr lang="en-US" b="1" dirty="0"/>
              <a:t>, </a:t>
            </a:r>
            <a:r>
              <a:rPr lang="en-US" b="1" dirty="0" err="1"/>
              <a:t>або</a:t>
            </a:r>
            <a:r>
              <a:rPr lang="en-US" b="1" dirty="0"/>
              <a:t> </a:t>
            </a:r>
            <a:r>
              <a:rPr lang="en-US" b="1" dirty="0" err="1"/>
              <a:t>бити</a:t>
            </a:r>
            <a:r>
              <a:rPr lang="en-US" b="1" dirty="0"/>
              <a:t> </a:t>
            </a:r>
            <a:r>
              <a:rPr lang="en-US" b="1" dirty="0" err="1"/>
              <a:t>кийками</a:t>
            </a:r>
            <a:r>
              <a:rPr lang="en-US" b="1" dirty="0"/>
              <a:t>, </a:t>
            </a:r>
            <a:r>
              <a:rPr lang="en-US" b="1" dirty="0" err="1"/>
              <a:t>що</a:t>
            </a:r>
            <a:r>
              <a:rPr lang="en-US" b="1" dirty="0"/>
              <a:t> </a:t>
            </a:r>
            <a:r>
              <a:rPr lang="en-US" b="1" dirty="0" err="1"/>
              <a:t>часто</a:t>
            </a:r>
            <a:r>
              <a:rPr lang="en-US" b="1" dirty="0"/>
              <a:t> </a:t>
            </a:r>
            <a:r>
              <a:rPr lang="en-US" b="1" dirty="0" err="1"/>
              <a:t>закінчувалось</a:t>
            </a:r>
            <a:r>
              <a:rPr lang="en-US" b="1" dirty="0"/>
              <a:t> </a:t>
            </a:r>
            <a:r>
              <a:rPr lang="en-US" b="1" dirty="0" err="1"/>
              <a:t>фатально</a:t>
            </a:r>
            <a:r>
              <a:rPr lang="en-US" b="1" dirty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" y="4061410"/>
            <a:ext cx="9048089" cy="27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1268760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cs typeface="Aharoni" pitchFamily="2" charset="-79"/>
              </a:rPr>
              <a:t>Запорізька Січ</a:t>
            </a:r>
            <a:endParaRPr lang="ru-RU" sz="4500" b="1" i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977533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</a:t>
            </a:r>
            <a:r>
              <a:rPr lang="ru-RU" sz="3600" b="1" dirty="0" err="1" smtClean="0">
                <a:solidFill>
                  <a:schemeClr val="bg1"/>
                </a:solidFill>
              </a:rPr>
              <a:t>Козацькі</a:t>
            </a:r>
            <a:r>
              <a:rPr lang="ru-RU" sz="3600" b="1" dirty="0" smtClean="0">
                <a:solidFill>
                  <a:schemeClr val="bg1"/>
                </a:solidFill>
              </a:rPr>
              <a:t> печатки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" y="1700808"/>
            <a:ext cx="9036888" cy="51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1268760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cs typeface="Aharoni" pitchFamily="2" charset="-79"/>
              </a:rPr>
              <a:t>Запорізька Січ</a:t>
            </a:r>
            <a:endParaRPr lang="ru-RU" sz="4500" b="1" i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275390"/>
            <a:ext cx="901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Були</a:t>
            </a:r>
            <a:r>
              <a:rPr lang="en-US" sz="2400" b="1" dirty="0"/>
              <a:t> </a:t>
            </a:r>
            <a:r>
              <a:rPr lang="en-US" sz="2400" b="1" dirty="0" err="1"/>
              <a:t>серед</a:t>
            </a:r>
            <a:r>
              <a:rPr lang="en-US" sz="2400" b="1" dirty="0"/>
              <a:t> </a:t>
            </a:r>
            <a:r>
              <a:rPr lang="en-US" sz="2400" b="1" dirty="0" err="1"/>
              <a:t>козаків</a:t>
            </a:r>
            <a:r>
              <a:rPr lang="en-US" sz="2400" b="1" dirty="0"/>
              <a:t> </a:t>
            </a:r>
            <a:r>
              <a:rPr lang="en-US" sz="2400" b="1" dirty="0" err="1"/>
              <a:t>особливі</a:t>
            </a:r>
            <a:r>
              <a:rPr lang="en-US" sz="2400" b="1" dirty="0"/>
              <a:t> </a:t>
            </a:r>
            <a:r>
              <a:rPr lang="en-US" sz="2400" b="1" dirty="0" err="1"/>
              <a:t>хлопці</a:t>
            </a:r>
            <a:r>
              <a:rPr lang="en-US" sz="2400" b="1" dirty="0"/>
              <a:t>, </a:t>
            </a:r>
            <a:r>
              <a:rPr lang="en-US" sz="2400" b="1" dirty="0" err="1"/>
              <a:t>яких</a:t>
            </a:r>
            <a:r>
              <a:rPr lang="en-US" sz="2400" b="1" dirty="0"/>
              <a:t> </a:t>
            </a:r>
            <a:r>
              <a:rPr lang="en-US" sz="2400" b="1" dirty="0" err="1"/>
              <a:t>звали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характерниками</a:t>
            </a:r>
            <a:r>
              <a:rPr lang="en-US" sz="2400" b="1" dirty="0"/>
              <a:t>. </a:t>
            </a:r>
            <a:r>
              <a:rPr lang="en-US" sz="2400" b="1" dirty="0" err="1"/>
              <a:t>Вважалось</a:t>
            </a:r>
            <a:r>
              <a:rPr lang="en-US" sz="2400" b="1" dirty="0"/>
              <a:t>, </a:t>
            </a:r>
            <a:r>
              <a:rPr lang="en-US" sz="2400" b="1" dirty="0" err="1"/>
              <a:t>що</a:t>
            </a:r>
            <a:r>
              <a:rPr lang="en-US" sz="2400" b="1" dirty="0"/>
              <a:t> </a:t>
            </a:r>
            <a:r>
              <a:rPr lang="en-US" sz="2400" b="1" dirty="0" err="1"/>
              <a:t>походять</a:t>
            </a:r>
            <a:r>
              <a:rPr lang="en-US" sz="2400" b="1" dirty="0"/>
              <a:t> </a:t>
            </a:r>
            <a:r>
              <a:rPr lang="en-US" sz="2400" b="1" dirty="0" err="1"/>
              <a:t>вони</a:t>
            </a:r>
            <a:r>
              <a:rPr lang="en-US" sz="2400" b="1" dirty="0"/>
              <a:t> </a:t>
            </a:r>
            <a:r>
              <a:rPr lang="en-US" sz="2400" b="1" dirty="0" err="1"/>
              <a:t>від</a:t>
            </a:r>
            <a:r>
              <a:rPr lang="en-US" sz="2400" b="1" dirty="0"/>
              <a:t> </a:t>
            </a:r>
            <a:r>
              <a:rPr lang="en-US" sz="2400" b="1" dirty="0" err="1"/>
              <a:t>древніх</a:t>
            </a:r>
            <a:r>
              <a:rPr lang="en-US" sz="2400" b="1" dirty="0"/>
              <a:t> </a:t>
            </a:r>
            <a:r>
              <a:rPr lang="en-US" sz="2400" b="1" dirty="0" err="1"/>
              <a:t>язичницьких</a:t>
            </a:r>
            <a:r>
              <a:rPr lang="en-US" sz="2400" b="1" dirty="0"/>
              <a:t> </a:t>
            </a:r>
            <a:r>
              <a:rPr lang="en-US" sz="2400" b="1" dirty="0" err="1"/>
              <a:t>волхвів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які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володіли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таємними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знаннями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вміли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пророкувати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майбутнє</a:t>
            </a:r>
            <a:r>
              <a:rPr lang="en-US" sz="2400" b="1" dirty="0"/>
              <a:t>. </a:t>
            </a:r>
            <a:r>
              <a:rPr lang="en-US" sz="2400" b="1" dirty="0" err="1"/>
              <a:t>Про</a:t>
            </a:r>
            <a:r>
              <a:rPr lang="en-US" sz="2400" b="1" dirty="0"/>
              <a:t> </a:t>
            </a:r>
            <a:r>
              <a:rPr lang="en-US" sz="2400" b="1" dirty="0" err="1"/>
              <a:t>характерників</a:t>
            </a:r>
            <a:r>
              <a:rPr lang="en-US" sz="2400" b="1" dirty="0"/>
              <a:t> </a:t>
            </a:r>
            <a:r>
              <a:rPr lang="en-US" sz="2400" b="1" dirty="0" err="1"/>
              <a:t>казали</a:t>
            </a:r>
            <a:r>
              <a:rPr lang="en-US" sz="2400" b="1" dirty="0"/>
              <a:t>, </a:t>
            </a:r>
            <a:r>
              <a:rPr lang="en-US" sz="2400" b="1" dirty="0" err="1"/>
              <a:t>що</a:t>
            </a:r>
            <a:r>
              <a:rPr lang="en-US" sz="2400" b="1" dirty="0"/>
              <a:t> </a:t>
            </a:r>
            <a:r>
              <a:rPr lang="en-US" sz="2400" b="1" dirty="0" err="1"/>
              <a:t>їх</a:t>
            </a:r>
            <a:r>
              <a:rPr lang="en-US" sz="2400" b="1" dirty="0"/>
              <a:t> «</a:t>
            </a:r>
            <a:r>
              <a:rPr lang="en-US" sz="2400" b="1" dirty="0" err="1">
                <a:solidFill>
                  <a:schemeClr val="bg1"/>
                </a:solidFill>
              </a:rPr>
              <a:t>ні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вогонь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ні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вода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ні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шабля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ні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звичайна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куля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крім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срібної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не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брали</a:t>
            </a:r>
            <a:r>
              <a:rPr lang="en-US" sz="2400" b="1" dirty="0"/>
              <a:t>» 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" y="3356992"/>
            <a:ext cx="4707904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26" y="3323812"/>
            <a:ext cx="4392318" cy="3534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" y="5013176"/>
            <a:ext cx="471601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7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1268760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cs typeface="Aharoni" pitchFamily="2" charset="-79"/>
              </a:rPr>
              <a:t>Запорізька Січ</a:t>
            </a:r>
            <a:endParaRPr lang="ru-RU" sz="4500" b="1" i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275390"/>
            <a:ext cx="901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*</a:t>
            </a:r>
            <a:r>
              <a:rPr lang="en-US" sz="2400" b="1" dirty="0" smtClean="0"/>
              <a:t> </a:t>
            </a:r>
            <a:r>
              <a:rPr lang="en-US" sz="2400" b="1" dirty="0" err="1"/>
              <a:t>Козаки</a:t>
            </a:r>
            <a:r>
              <a:rPr lang="en-US" sz="2400" b="1" dirty="0"/>
              <a:t> </a:t>
            </a:r>
            <a:r>
              <a:rPr lang="en-US" sz="2400" b="1" dirty="0" err="1"/>
              <a:t>користувались</a:t>
            </a:r>
            <a:r>
              <a:rPr lang="en-US" sz="2400" b="1" dirty="0"/>
              <a:t> </a:t>
            </a:r>
            <a:r>
              <a:rPr lang="en-US" sz="2400" b="1" dirty="0" err="1"/>
              <a:t>не</a:t>
            </a:r>
            <a:r>
              <a:rPr lang="en-US" sz="2400" b="1" dirty="0"/>
              <a:t> </a:t>
            </a:r>
            <a:r>
              <a:rPr lang="en-US" sz="2400" b="1" dirty="0" err="1"/>
              <a:t>тільки</a:t>
            </a:r>
            <a:r>
              <a:rPr lang="en-US" sz="2400" b="1" dirty="0"/>
              <a:t> </a:t>
            </a:r>
            <a:r>
              <a:rPr lang="en-US" sz="2400" b="1" dirty="0" err="1"/>
              <a:t>власними</a:t>
            </a:r>
            <a:r>
              <a:rPr lang="en-US" sz="2400" b="1" dirty="0"/>
              <a:t> </a:t>
            </a:r>
            <a:r>
              <a:rPr lang="en-US" sz="2400" b="1" dirty="0" err="1"/>
              <a:t>знаннями</a:t>
            </a:r>
            <a:r>
              <a:rPr lang="en-US" sz="2400" b="1" dirty="0"/>
              <a:t>, а й </a:t>
            </a:r>
            <a:r>
              <a:rPr lang="en-US" sz="2400" b="1" dirty="0" err="1"/>
              <a:t>запозичували</a:t>
            </a:r>
            <a:r>
              <a:rPr lang="en-US" sz="2400" b="1" dirty="0"/>
              <a:t> </a:t>
            </a:r>
            <a:r>
              <a:rPr lang="en-US" sz="2400" b="1" dirty="0" err="1"/>
              <a:t>бойові</a:t>
            </a:r>
            <a:r>
              <a:rPr lang="en-US" sz="2400" b="1" dirty="0"/>
              <a:t> </a:t>
            </a:r>
            <a:r>
              <a:rPr lang="en-US" sz="2400" b="1" dirty="0" err="1"/>
              <a:t>прийоми</a:t>
            </a:r>
            <a:r>
              <a:rPr lang="en-US" sz="2400" b="1" dirty="0"/>
              <a:t> в </a:t>
            </a:r>
            <a:r>
              <a:rPr lang="en-US" sz="2400" b="1" dirty="0" err="1"/>
              <a:t>інших</a:t>
            </a:r>
            <a:r>
              <a:rPr lang="en-US" sz="2400" b="1" dirty="0"/>
              <a:t> </a:t>
            </a:r>
            <a:r>
              <a:rPr lang="en-US" sz="2400" b="1" dirty="0" err="1"/>
              <a:t>народів</a:t>
            </a:r>
            <a:r>
              <a:rPr lang="en-US" sz="2400" b="1" dirty="0"/>
              <a:t>. </a:t>
            </a:r>
            <a:r>
              <a:rPr lang="en-US" sz="2400" b="1" dirty="0" err="1"/>
              <a:t>Подейкують</a:t>
            </a:r>
            <a:r>
              <a:rPr lang="en-US" sz="2400" b="1" dirty="0"/>
              <a:t>, </a:t>
            </a:r>
            <a:r>
              <a:rPr lang="en-US" sz="2400" b="1" dirty="0" err="1"/>
              <a:t>що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Січі</a:t>
            </a:r>
            <a:r>
              <a:rPr lang="en-US" sz="2400" b="1" dirty="0"/>
              <a:t> </a:t>
            </a:r>
            <a:r>
              <a:rPr lang="en-US" sz="2400" b="1" dirty="0" err="1"/>
              <a:t>жили</a:t>
            </a:r>
            <a:r>
              <a:rPr lang="en-US" sz="2400" b="1" dirty="0"/>
              <a:t> </a:t>
            </a:r>
            <a:r>
              <a:rPr lang="en-US" sz="2400" b="1" dirty="0" err="1"/>
              <a:t>не</a:t>
            </a:r>
            <a:r>
              <a:rPr lang="en-US" sz="2400" b="1" dirty="0"/>
              <a:t> </a:t>
            </a:r>
            <a:r>
              <a:rPr lang="en-US" sz="2400" b="1" dirty="0" err="1"/>
              <a:t>лише</a:t>
            </a:r>
            <a:r>
              <a:rPr lang="en-US" sz="2400" b="1" dirty="0"/>
              <a:t> </a:t>
            </a:r>
            <a:r>
              <a:rPr lang="en-US" sz="2400" b="1" dirty="0" err="1"/>
              <a:t>українці</a:t>
            </a:r>
            <a:r>
              <a:rPr lang="en-US" sz="2400" b="1" dirty="0"/>
              <a:t>, а й </a:t>
            </a:r>
            <a:r>
              <a:rPr lang="en-US" sz="2400" b="1" dirty="0" err="1"/>
              <a:t>представники</a:t>
            </a:r>
            <a:r>
              <a:rPr lang="en-US" sz="2400" b="1" dirty="0"/>
              <a:t> </a:t>
            </a:r>
            <a:r>
              <a:rPr lang="en-US" sz="2400" b="1" dirty="0" err="1"/>
              <a:t>близько</a:t>
            </a:r>
            <a:r>
              <a:rPr lang="en-US" sz="2400" b="1" dirty="0"/>
              <a:t> 20 </a:t>
            </a:r>
            <a:r>
              <a:rPr lang="en-US" sz="2400" b="1" dirty="0" err="1"/>
              <a:t>різних</a:t>
            </a:r>
            <a:r>
              <a:rPr lang="en-US" sz="2400" b="1" dirty="0"/>
              <a:t> </a:t>
            </a:r>
            <a:r>
              <a:rPr lang="en-US" sz="2400" b="1" dirty="0" err="1"/>
              <a:t>національностей</a:t>
            </a:r>
            <a:r>
              <a:rPr lang="en-US" sz="2400" b="1" dirty="0"/>
              <a:t>: </a:t>
            </a:r>
            <a:r>
              <a:rPr lang="en-US" sz="2400" b="1" dirty="0" err="1"/>
              <a:t>росіяни</a:t>
            </a:r>
            <a:r>
              <a:rPr lang="en-US" sz="2400" b="1" dirty="0"/>
              <a:t>, </a:t>
            </a:r>
            <a:r>
              <a:rPr lang="en-US" sz="2400" b="1" dirty="0" err="1"/>
              <a:t>поляки</a:t>
            </a:r>
            <a:r>
              <a:rPr lang="en-US" sz="2400" b="1" dirty="0"/>
              <a:t>, </a:t>
            </a:r>
            <a:r>
              <a:rPr lang="en-US" sz="2400" b="1" dirty="0" err="1"/>
              <a:t>молдавани</a:t>
            </a:r>
            <a:r>
              <a:rPr lang="en-US" sz="2400" b="1" dirty="0"/>
              <a:t>, </a:t>
            </a:r>
            <a:r>
              <a:rPr lang="en-US" sz="2400" b="1" dirty="0" err="1"/>
              <a:t>білоруси</a:t>
            </a:r>
            <a:r>
              <a:rPr lang="en-US" sz="2400" b="1" dirty="0"/>
              <a:t>… </a:t>
            </a:r>
            <a:r>
              <a:rPr lang="en-US" sz="2400" b="1" dirty="0" err="1"/>
              <a:t>Окрім</a:t>
            </a:r>
            <a:r>
              <a:rPr lang="en-US" sz="2400" b="1" dirty="0"/>
              <a:t> </a:t>
            </a:r>
            <a:r>
              <a:rPr lang="en-US" sz="2400" b="1" dirty="0" err="1"/>
              <a:t>того</a:t>
            </a:r>
            <a:r>
              <a:rPr lang="en-US" sz="2400" b="1" dirty="0"/>
              <a:t> </a:t>
            </a:r>
            <a:r>
              <a:rPr lang="en-US" sz="2400" b="1" dirty="0" err="1"/>
              <a:t>самі</a:t>
            </a:r>
            <a:r>
              <a:rPr lang="en-US" sz="2400" b="1" dirty="0"/>
              <a:t> </a:t>
            </a:r>
            <a:r>
              <a:rPr lang="en-US" sz="2400" b="1" dirty="0" err="1"/>
              <a:t>козаки</a:t>
            </a:r>
            <a:r>
              <a:rPr lang="en-US" sz="2400" b="1" dirty="0"/>
              <a:t> </a:t>
            </a:r>
            <a:r>
              <a:rPr lang="en-US" sz="2400" b="1" dirty="0" err="1"/>
              <a:t>та</a:t>
            </a:r>
            <a:r>
              <a:rPr lang="en-US" sz="2400" b="1" dirty="0"/>
              <a:t> </a:t>
            </a:r>
            <a:r>
              <a:rPr lang="en-US" sz="2400" b="1" dirty="0" err="1"/>
              <a:t>гетьмани</a:t>
            </a:r>
            <a:r>
              <a:rPr lang="en-US" sz="2400" b="1" dirty="0"/>
              <a:t> </a:t>
            </a:r>
            <a:r>
              <a:rPr lang="en-US" sz="2400" b="1" dirty="0" err="1"/>
              <a:t>часто</a:t>
            </a:r>
            <a:r>
              <a:rPr lang="en-US" sz="2400" b="1" dirty="0"/>
              <a:t> </a:t>
            </a:r>
            <a:r>
              <a:rPr lang="en-US" sz="2400" b="1" dirty="0" err="1"/>
              <a:t>подорожували</a:t>
            </a:r>
            <a:r>
              <a:rPr lang="en-US" sz="2400" b="1" dirty="0"/>
              <a:t> </a:t>
            </a:r>
            <a:r>
              <a:rPr lang="en-US" sz="2400" b="1" dirty="0" err="1"/>
              <a:t>світом</a:t>
            </a:r>
            <a:r>
              <a:rPr lang="en-US" sz="2400" b="1" dirty="0"/>
              <a:t>, </a:t>
            </a:r>
            <a:r>
              <a:rPr lang="en-US" sz="2400" b="1" dirty="0" err="1"/>
              <a:t>знайомились</a:t>
            </a:r>
            <a:r>
              <a:rPr lang="en-US" sz="2400" b="1" dirty="0"/>
              <a:t> з </a:t>
            </a:r>
            <a:r>
              <a:rPr lang="en-US" sz="2400" b="1" dirty="0" err="1"/>
              <a:t>культурою</a:t>
            </a:r>
            <a:r>
              <a:rPr lang="en-US" sz="2400" b="1" dirty="0"/>
              <a:t> </a:t>
            </a:r>
            <a:r>
              <a:rPr lang="en-US" sz="2400" b="1" dirty="0" err="1"/>
              <a:t>та</a:t>
            </a:r>
            <a:r>
              <a:rPr lang="en-US" sz="2400" b="1" dirty="0"/>
              <a:t> </a:t>
            </a:r>
            <a:r>
              <a:rPr lang="en-US" sz="2400" b="1" dirty="0" err="1"/>
              <a:t>звичаями</a:t>
            </a:r>
            <a:r>
              <a:rPr lang="en-US" sz="2400" b="1" dirty="0"/>
              <a:t> </a:t>
            </a:r>
            <a:r>
              <a:rPr lang="en-US" sz="2400" b="1" dirty="0" err="1"/>
              <a:t>інших</a:t>
            </a:r>
            <a:r>
              <a:rPr lang="en-US" sz="2400" b="1" dirty="0"/>
              <a:t> </a:t>
            </a:r>
            <a:r>
              <a:rPr lang="en-US" sz="2400" b="1" dirty="0" err="1"/>
              <a:t>країн</a:t>
            </a:r>
            <a:r>
              <a:rPr lang="en-US" sz="2400" b="1" dirty="0"/>
              <a:t>.    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" y="3583714"/>
            <a:ext cx="4526632" cy="32742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16" y="3582930"/>
            <a:ext cx="4464184" cy="32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1268760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cs typeface="Aharoni" pitchFamily="2" charset="-79"/>
              </a:rPr>
              <a:t>Запорізька Січ</a:t>
            </a:r>
            <a:endParaRPr lang="ru-RU" sz="4500" b="1" i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275390"/>
            <a:ext cx="901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Говорять,</a:t>
            </a:r>
            <a:r>
              <a:rPr lang="en-US" sz="2400" b="1" dirty="0" err="1" smtClean="0"/>
              <a:t>що</a:t>
            </a:r>
            <a:r>
              <a:rPr lang="en-US" sz="2400" b="1" dirty="0" smtClean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Хортиці</a:t>
            </a:r>
            <a:r>
              <a:rPr lang="en-US" sz="2400" b="1" dirty="0"/>
              <a:t> </a:t>
            </a:r>
            <a:r>
              <a:rPr lang="en-US" sz="2400" b="1" dirty="0" err="1"/>
              <a:t>досі</a:t>
            </a:r>
            <a:r>
              <a:rPr lang="en-US" sz="2400" b="1" dirty="0"/>
              <a:t> </a:t>
            </a:r>
            <a:r>
              <a:rPr lang="en-US" sz="2400" b="1" dirty="0" err="1"/>
              <a:t>росте</a:t>
            </a:r>
            <a:r>
              <a:rPr lang="en-US" sz="2400" b="1" dirty="0"/>
              <a:t> </a:t>
            </a:r>
            <a:r>
              <a:rPr lang="en-US" sz="2400" b="1" dirty="0" err="1"/>
              <a:t>величезний</a:t>
            </a:r>
            <a:r>
              <a:rPr lang="en-US" sz="2400" b="1" dirty="0"/>
              <a:t> </a:t>
            </a:r>
            <a:r>
              <a:rPr lang="en-US" sz="2400" b="1" dirty="0" err="1"/>
              <a:t>дуб</a:t>
            </a:r>
            <a:r>
              <a:rPr lang="en-US" sz="2400" b="1" dirty="0"/>
              <a:t>, </a:t>
            </a:r>
            <a:r>
              <a:rPr lang="en-US" sz="2400" b="1" dirty="0" err="1"/>
              <a:t>оспіваний</a:t>
            </a:r>
            <a:r>
              <a:rPr lang="en-US" sz="2400" b="1" dirty="0"/>
              <a:t> у </a:t>
            </a:r>
            <a:r>
              <a:rPr lang="en-US" sz="2400" b="1" dirty="0" err="1"/>
              <a:t>козацьких</a:t>
            </a:r>
            <a:r>
              <a:rPr lang="en-US" sz="2400" b="1" dirty="0"/>
              <a:t> </a:t>
            </a:r>
            <a:r>
              <a:rPr lang="en-US" sz="2400" b="1" dirty="0" err="1"/>
              <a:t>піснях</a:t>
            </a:r>
            <a:r>
              <a:rPr lang="en-US" sz="2400" b="1" dirty="0"/>
              <a:t> і </a:t>
            </a:r>
            <a:r>
              <a:rPr lang="en-US" sz="2400" b="1" dirty="0" err="1"/>
              <a:t>легендах</a:t>
            </a:r>
            <a:r>
              <a:rPr lang="en-US" sz="2400" b="1" dirty="0"/>
              <a:t>. В </a:t>
            </a:r>
            <a:r>
              <a:rPr lang="en-US" sz="2400" b="1" dirty="0" err="1"/>
              <a:t>деяких</a:t>
            </a:r>
            <a:r>
              <a:rPr lang="en-US" sz="2400" b="1" dirty="0"/>
              <a:t> з </a:t>
            </a:r>
            <a:r>
              <a:rPr lang="en-US" sz="2400" b="1" dirty="0" err="1"/>
              <a:t>них</a:t>
            </a:r>
            <a:r>
              <a:rPr lang="en-US" sz="2400" b="1" dirty="0"/>
              <a:t> </a:t>
            </a:r>
            <a:r>
              <a:rPr lang="en-US" sz="2400" b="1" dirty="0" err="1"/>
              <a:t>розповідається</a:t>
            </a:r>
            <a:r>
              <a:rPr lang="en-US" sz="2400" b="1" dirty="0"/>
              <a:t>, </a:t>
            </a:r>
            <a:r>
              <a:rPr lang="en-US" sz="2400" b="1" dirty="0" err="1"/>
              <a:t>що</a:t>
            </a:r>
            <a:r>
              <a:rPr lang="en-US" sz="2400" b="1" dirty="0"/>
              <a:t> </a:t>
            </a:r>
            <a:r>
              <a:rPr lang="en-US" sz="2400" b="1" dirty="0" err="1"/>
              <a:t>запоріжці</a:t>
            </a:r>
            <a:r>
              <a:rPr lang="en-US" sz="2400" b="1" dirty="0"/>
              <a:t> </a:t>
            </a:r>
            <a:r>
              <a:rPr lang="en-US" sz="2400" b="1" dirty="0" err="1"/>
              <a:t>проводили</a:t>
            </a:r>
            <a:r>
              <a:rPr lang="en-US" sz="2400" b="1" dirty="0"/>
              <a:t> </a:t>
            </a:r>
            <a:r>
              <a:rPr lang="en-US" sz="2400" b="1" dirty="0" err="1"/>
              <a:t>під</a:t>
            </a:r>
            <a:r>
              <a:rPr lang="en-US" sz="2400" b="1" dirty="0"/>
              <a:t> </a:t>
            </a:r>
            <a:r>
              <a:rPr lang="en-US" sz="2400" b="1" dirty="0" err="1"/>
              <a:t>ним</a:t>
            </a:r>
            <a:r>
              <a:rPr lang="en-US" sz="2400" b="1" dirty="0"/>
              <a:t> </a:t>
            </a:r>
            <a:r>
              <a:rPr lang="en-US" sz="2400" b="1" dirty="0" err="1"/>
              <a:t>свої</a:t>
            </a:r>
            <a:r>
              <a:rPr lang="en-US" sz="2400" b="1" dirty="0"/>
              <a:t> </a:t>
            </a:r>
            <a:r>
              <a:rPr lang="en-US" sz="2400" b="1" dirty="0" err="1"/>
              <a:t>обряди</a:t>
            </a:r>
            <a:r>
              <a:rPr lang="en-US" sz="2400" b="1" dirty="0"/>
              <a:t>, </a:t>
            </a:r>
            <a:r>
              <a:rPr lang="en-US" sz="2400" b="1" dirty="0" err="1"/>
              <a:t>йдучи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бій</a:t>
            </a:r>
            <a:r>
              <a:rPr lang="en-US" sz="2400" b="1" dirty="0"/>
              <a:t>. </a:t>
            </a:r>
            <a:r>
              <a:rPr lang="en-US" sz="2400" b="1" dirty="0" err="1"/>
              <a:t>Подейкують</a:t>
            </a:r>
            <a:r>
              <a:rPr lang="en-US" sz="2400" b="1" dirty="0"/>
              <a:t>, </a:t>
            </a:r>
            <a:r>
              <a:rPr lang="en-US" sz="2400" b="1" dirty="0" err="1"/>
              <a:t>що</a:t>
            </a:r>
            <a:r>
              <a:rPr lang="en-US" sz="2400" b="1" dirty="0"/>
              <a:t> </a:t>
            </a:r>
            <a:r>
              <a:rPr lang="en-US" sz="2400" b="1" dirty="0" err="1"/>
              <a:t>цьому</a:t>
            </a:r>
            <a:r>
              <a:rPr lang="en-US" sz="2400" b="1" dirty="0"/>
              <a:t> </a:t>
            </a:r>
            <a:r>
              <a:rPr lang="en-US" sz="2400" b="1" dirty="0" err="1"/>
              <a:t>дереву</a:t>
            </a:r>
            <a:r>
              <a:rPr lang="en-US" sz="2400" b="1" dirty="0"/>
              <a:t> </a:t>
            </a:r>
            <a:r>
              <a:rPr lang="en-US" sz="2400" b="1" dirty="0" err="1"/>
              <a:t>уже</a:t>
            </a:r>
            <a:r>
              <a:rPr lang="en-US" sz="2400" b="1" dirty="0"/>
              <a:t> 700 </a:t>
            </a:r>
            <a:r>
              <a:rPr lang="en-US" sz="2400" b="1" dirty="0" err="1"/>
              <a:t>років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" y="3086670"/>
            <a:ext cx="8973616" cy="37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2239417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cs typeface="Aharoni" pitchFamily="2" charset="-79"/>
              </a:rPr>
              <a:t>Використані матеріали : </a:t>
            </a:r>
            <a:endParaRPr lang="ru-RU" sz="4500" b="1" i="1" dirty="0"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8884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</a:t>
            </a:r>
            <a:r>
              <a:rPr lang="en-US" u="sng" dirty="0">
                <a:hlinkClick r:id="rId3"/>
              </a:rPr>
              <a:t>http://www.history.vn.ua/book/history5/12.html</a:t>
            </a:r>
            <a:br>
              <a:rPr lang="en-US" u="sng" dirty="0">
                <a:hlinkClick r:id="rId3"/>
              </a:rPr>
            </a:br>
            <a:r>
              <a:rPr lang="en-US" dirty="0"/>
              <a:t>2) </a:t>
            </a:r>
            <a:r>
              <a:rPr lang="en-US" u="sng" dirty="0">
                <a:hlinkClick r:id="rId4"/>
              </a:rPr>
              <a:t>http://koza4ok.at.ua/blog/pershi_zgadki_pro_ukrajinske_kozactvo/2011-05-05-2</a:t>
            </a:r>
            <a:br>
              <a:rPr lang="en-US" u="sng" dirty="0">
                <a:hlinkClick r:id="rId4"/>
              </a:rPr>
            </a:br>
            <a:r>
              <a:rPr lang="en-US" dirty="0"/>
              <a:t>3) </a:t>
            </a:r>
            <a:r>
              <a:rPr lang="en-US" u="sng" dirty="0">
                <a:hlinkClick r:id="rId5"/>
              </a:rPr>
              <a:t>http://www.slideshare.net/ssuser4fe418/ss-46721192</a:t>
            </a:r>
            <a:br>
              <a:rPr lang="en-US" u="sng" dirty="0">
                <a:hlinkClick r:id="rId5"/>
              </a:rPr>
            </a:br>
            <a:r>
              <a:rPr lang="en-US" dirty="0"/>
              <a:t>4) </a:t>
            </a:r>
            <a:r>
              <a:rPr lang="en-US" u="sng" dirty="0">
                <a:hlinkClick r:id="rId6"/>
              </a:rPr>
              <a:t>http://izno.com.ua/istoriya-ukrayini-tema-13-viniknennya-ukrayinskogo-kozatstva/</a:t>
            </a:r>
            <a:br>
              <a:rPr lang="en-US" u="sng" dirty="0">
                <a:hlinkClick r:id="rId6"/>
              </a:rPr>
            </a:br>
            <a:r>
              <a:rPr lang="en-US" dirty="0"/>
              <a:t>5) </a:t>
            </a:r>
            <a:r>
              <a:rPr lang="en-US" u="sng" dirty="0">
                <a:hlinkClick r:id="rId7"/>
              </a:rPr>
              <a:t>http://intranet.tdmu.edu.ua/data/</a:t>
            </a:r>
            <a:r>
              <a:rPr lang="en-US" u="sng" dirty="0" err="1">
                <a:hlinkClick r:id="rId7"/>
              </a:rPr>
              <a:t>kafedra</a:t>
            </a:r>
            <a:r>
              <a:rPr lang="en-US" u="sng" dirty="0">
                <a:hlinkClick r:id="rId7"/>
              </a:rPr>
              <a:t>/internal/</a:t>
            </a:r>
            <a:r>
              <a:rPr lang="en-US" u="sng" dirty="0" err="1">
                <a:hlinkClick r:id="rId7"/>
              </a:rPr>
              <a:t>u_nurse</a:t>
            </a:r>
            <a:r>
              <a:rPr lang="en-US" u="sng" dirty="0">
                <a:hlinkClick r:id="rId7"/>
              </a:rPr>
              <a:t>/</a:t>
            </a:r>
            <a:r>
              <a:rPr lang="en-US" u="sng" dirty="0" err="1">
                <a:hlinkClick r:id="rId7"/>
              </a:rPr>
              <a:t>lectures_stud</a:t>
            </a:r>
            <a:r>
              <a:rPr lang="en-US" u="sng" dirty="0">
                <a:hlinkClick r:id="rId7"/>
              </a:rPr>
              <a:t>/</a:t>
            </a:r>
            <a:r>
              <a:rPr lang="en-US" u="sng" dirty="0" err="1">
                <a:hlinkClick r:id="rId7"/>
              </a:rPr>
              <a:t>медсестри-бакалаври</a:t>
            </a:r>
            <a:r>
              <a:rPr lang="en-US" u="sng" dirty="0">
                <a:hlinkClick r:id="rId7"/>
              </a:rPr>
              <a:t>/1%20рік%20навчання/історія%20україни%20(і%20семестр)/05.%20Початки%20українського%20козацтва..htm</a:t>
            </a:r>
            <a:br>
              <a:rPr lang="en-US" u="sng" dirty="0">
                <a:hlinkClick r:id="rId7"/>
              </a:rPr>
            </a:br>
            <a:r>
              <a:rPr lang="en-US" dirty="0"/>
              <a:t>6) </a:t>
            </a:r>
            <a:r>
              <a:rPr lang="en-US" u="sng" dirty="0">
                <a:hlinkClick r:id="rId8"/>
              </a:rPr>
              <a:t>http://kozaku.in.ua/statt-pro-kozakv/14-gerb-vyska-zaporzkogo.html</a:t>
            </a:r>
            <a:br>
              <a:rPr lang="en-US" u="sng" dirty="0">
                <a:hlinkClick r:id="rId8"/>
              </a:rPr>
            </a:br>
            <a:r>
              <a:rPr lang="en-US" dirty="0"/>
              <a:t>7) </a:t>
            </a:r>
            <a:r>
              <a:rPr lang="en-US" u="sng" dirty="0">
                <a:hlinkClick r:id="rId9"/>
              </a:rPr>
              <a:t>http://ukrcossacks.at.ua/index/vijskovo_politichna_dijalnist_zaporozkoji_sichi/0-12</a:t>
            </a:r>
            <a:br>
              <a:rPr lang="en-US" u="sng" dirty="0">
                <a:hlinkClick r:id="rId9"/>
              </a:rPr>
            </a:br>
            <a:r>
              <a:rPr lang="en-US" dirty="0"/>
              <a:t>8) </a:t>
            </a:r>
            <a:r>
              <a:rPr lang="en-US" u="sng" dirty="0">
                <a:hlinkClick r:id="rId10"/>
              </a:rPr>
              <a:t>http://www.uamodna.com/articles/cikavi-fakty-pro-zaporizjkyh-kozakiv/</a:t>
            </a:r>
            <a:br>
              <a:rPr lang="en-US" u="sng" dirty="0">
                <a:hlinkClick r:id="rId10"/>
              </a:rPr>
            </a:br>
            <a:r>
              <a:rPr lang="en-US" dirty="0"/>
              <a:t>9) </a:t>
            </a:r>
            <a:r>
              <a:rPr lang="en-US" u="sng" dirty="0">
                <a:hlinkClick r:id="rId11"/>
              </a:rPr>
              <a:t>http://ukrmap.su/uk-uh8/995.html</a:t>
            </a:r>
            <a:r>
              <a:rPr lang="en-US" dirty="0"/>
              <a:t> </a:t>
            </a:r>
            <a:endParaRPr lang="ru-RU" dirty="0"/>
          </a:p>
          <a:p>
            <a:r>
              <a:rPr lang="uk-UA" dirty="0" smtClean="0"/>
              <a:t>10)  Історія України О.Д Бойко (ст. 129 – 148)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04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2239417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cs typeface="Aharoni" pitchFamily="2" charset="-79"/>
              </a:rPr>
              <a:t>Презентацію виконав Урванцев Олександр Андрійович.</a:t>
            </a:r>
            <a:endParaRPr lang="ru-RU" sz="4500" b="1" i="1" dirty="0"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068958"/>
            <a:ext cx="75608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7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Дякую за увагу!</a:t>
            </a:r>
            <a:endParaRPr lang="ru-RU" sz="7700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1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23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872208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Що</a:t>
            </a:r>
            <a:r>
              <a:rPr lang="ru-RU" sz="4000" b="1" i="1" dirty="0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 ми </a:t>
            </a:r>
            <a:r>
              <a:rPr lang="ru-RU" sz="4000" b="1" i="1" dirty="0" err="1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розум</a:t>
            </a:r>
            <a:r>
              <a:rPr lang="uk-UA" sz="4000" b="1" i="1" dirty="0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іємо під поняттям «козак»</a:t>
            </a:r>
            <a:endParaRPr lang="ru-RU" sz="4000" b="1" i="1" dirty="0">
              <a:solidFill>
                <a:srgbClr xmlns:mc="http://schemas.openxmlformats.org/markup-compatibility/2006" xmlns:a14="http://schemas.microsoft.com/office/drawing/2010/main" val="1519AF" mc:Ignorable=""/>
              </a:solidFill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20888"/>
            <a:ext cx="79928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*</a:t>
            </a:r>
            <a:r>
              <a:rPr lang="uk-UA" sz="2300" dirty="0" smtClean="0"/>
              <a:t> Слово </a:t>
            </a:r>
            <a:r>
              <a:rPr lang="uk-UA" sz="2400" b="1" dirty="0" smtClean="0"/>
              <a:t>козак  </a:t>
            </a:r>
            <a:r>
              <a:rPr lang="uk-UA" sz="2300" dirty="0" smtClean="0"/>
              <a:t>вважається давнім запозиченням з тюркських мов, у яких воно первісно означало  вільна незалежна людина,шукач пригод,мандрівник.</a:t>
            </a:r>
            <a:r>
              <a:rPr lang="uk-UA" sz="2300" dirty="0"/>
              <a:t/>
            </a:r>
            <a:br>
              <a:rPr lang="uk-UA" sz="2300" dirty="0"/>
            </a:br>
            <a:r>
              <a:rPr lang="uk-UA" sz="2800" b="1" dirty="0" smtClean="0"/>
              <a:t>* </a:t>
            </a:r>
            <a:r>
              <a:rPr lang="uk-UA" sz="2300" dirty="0" smtClean="0"/>
              <a:t>А з турецького воно перекладається як «розбійник»  та має зв</a:t>
            </a:r>
            <a:r>
              <a:rPr lang="ru-RU" sz="2300" dirty="0" err="1" smtClean="0"/>
              <a:t>язок</a:t>
            </a:r>
            <a:r>
              <a:rPr lang="ru-RU" sz="2300" dirty="0" smtClean="0"/>
              <a:t> з «</a:t>
            </a:r>
            <a:r>
              <a:rPr lang="ru-RU" sz="2300" dirty="0" err="1" smtClean="0"/>
              <a:t>козарами</a:t>
            </a:r>
            <a:r>
              <a:rPr lang="ru-RU" sz="2300" dirty="0" smtClean="0"/>
              <a:t>» («</a:t>
            </a:r>
            <a:r>
              <a:rPr lang="ru-RU" sz="2300" dirty="0" err="1" smtClean="0"/>
              <a:t>хозари</a:t>
            </a:r>
            <a:r>
              <a:rPr lang="ru-RU" sz="2300" dirty="0" smtClean="0"/>
              <a:t>»)</a:t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400" dirty="0" err="1"/>
              <a:t>Українське</a:t>
            </a:r>
            <a:r>
              <a:rPr lang="ru-RU" sz="2400" dirty="0"/>
              <a:t> </a:t>
            </a:r>
            <a:r>
              <a:rPr lang="ru-RU" sz="2400" dirty="0" err="1"/>
              <a:t>Козацтво</a:t>
            </a:r>
            <a:r>
              <a:rPr lang="ru-RU" sz="2400" dirty="0"/>
              <a:t> 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споконвічний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самоорганізації</a:t>
            </a:r>
            <a:r>
              <a:rPr lang="ru-RU" sz="2400" dirty="0"/>
              <a:t> та </a:t>
            </a:r>
            <a:r>
              <a:rPr lang="ru-RU" sz="2400" dirty="0" err="1"/>
              <a:t>самозахисту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народу,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базується</a:t>
            </a:r>
            <a:r>
              <a:rPr lang="ru-RU" sz="2400" dirty="0"/>
              <a:t> на </a:t>
            </a:r>
            <a:r>
              <a:rPr lang="ru-RU" sz="2400" dirty="0" err="1"/>
              <a:t>Звичаї</a:t>
            </a:r>
            <a:r>
              <a:rPr lang="ru-RU" sz="2400" dirty="0"/>
              <a:t> та </a:t>
            </a:r>
            <a:r>
              <a:rPr lang="ru-RU" sz="2400" dirty="0" err="1"/>
              <a:t>Звичаєвому</a:t>
            </a:r>
            <a:r>
              <a:rPr lang="ru-RU" sz="2400" dirty="0"/>
              <a:t> </a:t>
            </a:r>
            <a:r>
              <a:rPr lang="ru-RU" sz="2400" dirty="0" err="1"/>
              <a:t>Праві</a:t>
            </a:r>
            <a:r>
              <a:rPr lang="ru-RU" sz="2400" dirty="0"/>
              <a:t> і є </a:t>
            </a:r>
            <a:r>
              <a:rPr lang="ru-RU" sz="2400" dirty="0" err="1"/>
              <a:t>джерелом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сучасної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державності</a:t>
            </a:r>
            <a:r>
              <a:rPr lang="ru-RU" sz="2400" dirty="0"/>
              <a:t>.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39494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22"/>
            <a:ext cx="7772400" cy="187220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Причини вини</a:t>
            </a:r>
            <a:r>
              <a:rPr lang="uk-UA" sz="4000" b="1" i="1" dirty="0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кнення козацтва</a:t>
            </a:r>
            <a:endParaRPr lang="ru-RU" sz="4000" b="1" i="1" dirty="0">
              <a:solidFill>
                <a:srgbClr xmlns:mc="http://schemas.openxmlformats.org/markup-compatibility/2006" xmlns:a14="http://schemas.microsoft.com/office/drawing/2010/main" val="1519AF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>1) </a:t>
            </a:r>
            <a:r>
              <a:rPr lang="en-US" sz="2300" b="1" dirty="0" err="1" smtClean="0"/>
              <a:t>Економічні</a:t>
            </a:r>
            <a:r>
              <a:rPr lang="en-US" sz="2300" b="1" dirty="0" smtClean="0"/>
              <a:t> </a:t>
            </a:r>
            <a:r>
              <a:rPr lang="en-US" sz="2300" b="1" dirty="0"/>
              <a:t>(</a:t>
            </a:r>
            <a:r>
              <a:rPr lang="en-US" sz="2300" b="1" dirty="0" err="1"/>
              <a:t>нестача</a:t>
            </a:r>
            <a:r>
              <a:rPr lang="en-US" sz="2300" b="1" dirty="0"/>
              <a:t> </a:t>
            </a:r>
            <a:r>
              <a:rPr lang="en-US" sz="2300" b="1" dirty="0" err="1"/>
              <a:t>власної</a:t>
            </a:r>
            <a:r>
              <a:rPr lang="en-US" sz="2300" b="1" dirty="0"/>
              <a:t> </a:t>
            </a:r>
            <a:r>
              <a:rPr lang="en-US" sz="2300" b="1" dirty="0" err="1"/>
              <a:t>орної</a:t>
            </a:r>
            <a:r>
              <a:rPr lang="en-US" sz="2300" b="1" dirty="0"/>
              <a:t> </a:t>
            </a:r>
            <a:r>
              <a:rPr lang="en-US" sz="2300" b="1" dirty="0" err="1"/>
              <a:t>землі</a:t>
            </a:r>
            <a:r>
              <a:rPr lang="en-US" sz="2300" b="1" dirty="0"/>
              <a:t> </a:t>
            </a:r>
            <a:r>
              <a:rPr lang="en-US" sz="2300" b="1" dirty="0" err="1"/>
              <a:t>призводила</a:t>
            </a:r>
            <a:r>
              <a:rPr lang="en-US" sz="2300" b="1" dirty="0"/>
              <a:t> </a:t>
            </a:r>
            <a:r>
              <a:rPr lang="en-US" sz="2300" b="1" dirty="0" err="1"/>
              <a:t>до</a:t>
            </a:r>
            <a:r>
              <a:rPr lang="en-US" sz="2300" b="1" dirty="0"/>
              <a:t> </a:t>
            </a:r>
            <a:r>
              <a:rPr lang="en-US" sz="2300" b="1" dirty="0" err="1"/>
              <a:t>народної</a:t>
            </a:r>
            <a:r>
              <a:rPr lang="en-US" sz="2300" b="1" dirty="0"/>
              <a:t> </a:t>
            </a:r>
            <a:r>
              <a:rPr lang="en-US" sz="2300" b="1" dirty="0" err="1"/>
              <a:t>колонізації</a:t>
            </a:r>
            <a:r>
              <a:rPr lang="en-US" sz="2300" b="1" dirty="0"/>
              <a:t> </a:t>
            </a:r>
            <a:r>
              <a:rPr lang="en-US" sz="2300" b="1" dirty="0" err="1"/>
              <a:t>земель</a:t>
            </a:r>
            <a:r>
              <a:rPr lang="en-US" sz="2300" b="1" dirty="0"/>
              <a:t> </a:t>
            </a:r>
            <a:r>
              <a:rPr lang="en-US" sz="2300" b="1" dirty="0" err="1"/>
              <a:t>Дикого</a:t>
            </a:r>
            <a:r>
              <a:rPr lang="en-US" sz="2300" b="1" dirty="0"/>
              <a:t> </a:t>
            </a:r>
            <a:r>
              <a:rPr lang="en-US" sz="2300" b="1" dirty="0" err="1"/>
              <a:t>поля</a:t>
            </a:r>
            <a:r>
              <a:rPr lang="en-US" sz="2300" b="1" dirty="0" smtClean="0"/>
              <a:t>).</a:t>
            </a:r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r>
              <a:rPr lang="uk-UA" sz="2300" b="1" dirty="0" smtClean="0"/>
              <a:t>2) </a:t>
            </a:r>
            <a:r>
              <a:rPr lang="en-US" sz="2300" b="1" dirty="0" err="1" smtClean="0"/>
              <a:t>Соціальні</a:t>
            </a:r>
            <a:r>
              <a:rPr lang="en-US" sz="2300" b="1" dirty="0" smtClean="0"/>
              <a:t> </a:t>
            </a:r>
            <a:r>
              <a:rPr lang="en-US" sz="2300" b="1" dirty="0"/>
              <a:t>(</a:t>
            </a:r>
            <a:r>
              <a:rPr lang="en-US" sz="2300" b="1" dirty="0" err="1"/>
              <a:t>експлуатація</a:t>
            </a:r>
            <a:r>
              <a:rPr lang="en-US" sz="2300" b="1" dirty="0"/>
              <a:t> </a:t>
            </a:r>
            <a:r>
              <a:rPr lang="en-US" sz="2300" b="1" dirty="0" err="1"/>
              <a:t>населення</a:t>
            </a:r>
            <a:r>
              <a:rPr lang="en-US" sz="2300" b="1" dirty="0"/>
              <a:t>, </a:t>
            </a:r>
            <a:r>
              <a:rPr lang="en-US" sz="2300" b="1" dirty="0" err="1"/>
              <a:t>кріпацтво</a:t>
            </a:r>
            <a:r>
              <a:rPr lang="en-US" sz="2300" b="1" dirty="0" smtClean="0"/>
              <a:t>).</a:t>
            </a:r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r>
              <a:rPr lang="uk-UA" sz="2300" b="1" dirty="0" smtClean="0"/>
              <a:t>3) </a:t>
            </a:r>
            <a:r>
              <a:rPr lang="en-US" sz="2300" b="1" dirty="0" err="1" smtClean="0"/>
              <a:t>Політичні</a:t>
            </a:r>
            <a:r>
              <a:rPr lang="en-US" sz="2300" b="1" dirty="0" smtClean="0"/>
              <a:t> </a:t>
            </a:r>
            <a:r>
              <a:rPr lang="en-US" sz="2300" b="1" dirty="0"/>
              <a:t>(</a:t>
            </a:r>
            <a:r>
              <a:rPr lang="en-US" sz="2300" b="1" dirty="0" err="1"/>
              <a:t>цілеспрямована</a:t>
            </a:r>
            <a:r>
              <a:rPr lang="en-US" sz="2300" b="1" dirty="0"/>
              <a:t> </a:t>
            </a:r>
            <a:r>
              <a:rPr lang="en-US" sz="2300" b="1" dirty="0" err="1"/>
              <a:t>політика</a:t>
            </a:r>
            <a:r>
              <a:rPr lang="en-US" sz="2300" b="1" dirty="0"/>
              <a:t> </a:t>
            </a:r>
            <a:r>
              <a:rPr lang="en-US" sz="2300" b="1" dirty="0" err="1"/>
              <a:t>литовців</a:t>
            </a:r>
            <a:r>
              <a:rPr lang="en-US" sz="2300" b="1" dirty="0"/>
              <a:t> і </a:t>
            </a:r>
            <a:r>
              <a:rPr lang="en-US" sz="2300" b="1" dirty="0" err="1"/>
              <a:t>поляків</a:t>
            </a:r>
            <a:r>
              <a:rPr lang="en-US" sz="2300" b="1" dirty="0"/>
              <a:t> </a:t>
            </a:r>
            <a:r>
              <a:rPr lang="en-US" sz="2300" b="1" dirty="0" err="1"/>
              <a:t>поставити</a:t>
            </a:r>
            <a:r>
              <a:rPr lang="en-US" sz="2300" b="1" dirty="0"/>
              <a:t> </a:t>
            </a:r>
            <a:r>
              <a:rPr lang="en-US" sz="2300" b="1" dirty="0" err="1"/>
              <a:t>козаків</a:t>
            </a:r>
            <a:r>
              <a:rPr lang="en-US" sz="2300" b="1" dirty="0"/>
              <a:t> </a:t>
            </a:r>
            <a:r>
              <a:rPr lang="en-US" sz="2300" b="1" dirty="0" err="1"/>
              <a:t>на</a:t>
            </a:r>
            <a:r>
              <a:rPr lang="en-US" sz="2300" b="1" dirty="0"/>
              <a:t> </a:t>
            </a:r>
            <a:r>
              <a:rPr lang="en-US" sz="2300" b="1" dirty="0" err="1"/>
              <a:t>службу</a:t>
            </a:r>
            <a:r>
              <a:rPr lang="en-US" sz="2300" b="1" dirty="0"/>
              <a:t> </a:t>
            </a:r>
            <a:r>
              <a:rPr lang="en-US" sz="2300" b="1" dirty="0" err="1"/>
              <a:t>для</a:t>
            </a:r>
            <a:r>
              <a:rPr lang="en-US" sz="2300" b="1" dirty="0"/>
              <a:t> </a:t>
            </a:r>
            <a:r>
              <a:rPr lang="en-US" sz="2300" b="1" dirty="0" err="1"/>
              <a:t>захисту</a:t>
            </a:r>
            <a:r>
              <a:rPr lang="en-US" sz="2300" b="1" dirty="0"/>
              <a:t> </a:t>
            </a:r>
            <a:r>
              <a:rPr lang="en-US" sz="2300" b="1" dirty="0" err="1"/>
              <a:t>кордонів</a:t>
            </a:r>
            <a:r>
              <a:rPr lang="en-US" sz="2300" b="1" dirty="0"/>
              <a:t> </a:t>
            </a:r>
            <a:r>
              <a:rPr lang="en-US" sz="2300" b="1" dirty="0" err="1"/>
              <a:t>від</a:t>
            </a:r>
            <a:r>
              <a:rPr lang="en-US" sz="2300" b="1" dirty="0"/>
              <a:t> </a:t>
            </a:r>
            <a:r>
              <a:rPr lang="en-US" sz="2300" b="1" dirty="0" err="1"/>
              <a:t>татар</a:t>
            </a:r>
            <a:r>
              <a:rPr lang="en-US" sz="2300" b="1" dirty="0" smtClean="0"/>
              <a:t>).</a:t>
            </a:r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r>
              <a:rPr lang="uk-UA" sz="2300" b="1" dirty="0" smtClean="0"/>
              <a:t>4) </a:t>
            </a:r>
            <a:r>
              <a:rPr lang="en-US" sz="2300" b="1" dirty="0" err="1" smtClean="0"/>
              <a:t>Стратегічні</a:t>
            </a:r>
            <a:r>
              <a:rPr lang="en-US" sz="2300" b="1" dirty="0" smtClean="0"/>
              <a:t> </a:t>
            </a:r>
            <a:r>
              <a:rPr lang="en-US" sz="2300" b="1" dirty="0"/>
              <a:t>(</a:t>
            </a:r>
            <a:r>
              <a:rPr lang="en-US" sz="2300" b="1" dirty="0" err="1"/>
              <a:t>постійна</a:t>
            </a:r>
            <a:r>
              <a:rPr lang="en-US" sz="2300" b="1" dirty="0"/>
              <a:t> </a:t>
            </a:r>
            <a:r>
              <a:rPr lang="en-US" sz="2300" b="1" dirty="0" err="1"/>
              <a:t>небезпека</a:t>
            </a:r>
            <a:r>
              <a:rPr lang="en-US" sz="2300" b="1" dirty="0"/>
              <a:t> з </a:t>
            </a:r>
            <a:r>
              <a:rPr lang="en-US" sz="2300" b="1" dirty="0" err="1"/>
              <a:t>боку</a:t>
            </a:r>
            <a:r>
              <a:rPr lang="en-US" sz="2300" b="1" dirty="0"/>
              <a:t> </a:t>
            </a:r>
            <a:r>
              <a:rPr lang="en-US" sz="2300" b="1" dirty="0" err="1"/>
              <a:t>Кримського</a:t>
            </a:r>
            <a:r>
              <a:rPr lang="en-US" sz="2300" b="1" dirty="0"/>
              <a:t> </a:t>
            </a:r>
            <a:r>
              <a:rPr lang="en-US" sz="2300" b="1" dirty="0" err="1"/>
              <a:t>ханства</a:t>
            </a:r>
            <a:r>
              <a:rPr lang="en-US" sz="2300" b="1" dirty="0"/>
              <a:t> </a:t>
            </a:r>
            <a:r>
              <a:rPr lang="en-US" sz="2300" b="1" dirty="0" err="1"/>
              <a:t>та</a:t>
            </a:r>
            <a:r>
              <a:rPr lang="en-US" sz="2300" b="1" dirty="0"/>
              <a:t> </a:t>
            </a:r>
            <a:r>
              <a:rPr lang="en-US" sz="2300" b="1" dirty="0" err="1"/>
              <a:t>Туреччини</a:t>
            </a:r>
            <a:r>
              <a:rPr lang="en-US" sz="2300" b="1" dirty="0" smtClean="0"/>
              <a:t>).</a:t>
            </a:r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r>
              <a:rPr lang="uk-UA" sz="2300" b="1" dirty="0" smtClean="0"/>
              <a:t>5) </a:t>
            </a:r>
            <a:r>
              <a:rPr lang="en-US" sz="2300" b="1" dirty="0" err="1" smtClean="0"/>
              <a:t>Національно-релігійні</a:t>
            </a:r>
            <a:r>
              <a:rPr lang="en-US" sz="2300" b="1" dirty="0" smtClean="0"/>
              <a:t> </a:t>
            </a:r>
            <a:r>
              <a:rPr lang="en-US" sz="2300" b="1" dirty="0"/>
              <a:t>(</a:t>
            </a:r>
            <a:r>
              <a:rPr lang="en-US" sz="2300" b="1" dirty="0" err="1"/>
              <a:t>політика</a:t>
            </a:r>
            <a:r>
              <a:rPr lang="en-US" sz="2300" b="1" dirty="0"/>
              <a:t> </a:t>
            </a:r>
            <a:r>
              <a:rPr lang="en-US" sz="2300" b="1" dirty="0" err="1"/>
              <a:t>полонізації</a:t>
            </a:r>
            <a:r>
              <a:rPr lang="en-US" sz="2300" b="1" dirty="0"/>
              <a:t> </a:t>
            </a:r>
            <a:r>
              <a:rPr lang="en-US" sz="2300" b="1" dirty="0" err="1"/>
              <a:t>українців</a:t>
            </a:r>
            <a:r>
              <a:rPr lang="en-US" sz="2300" b="1" dirty="0"/>
              <a:t> </a:t>
            </a:r>
            <a:r>
              <a:rPr lang="en-US" sz="2300" b="1" dirty="0" err="1"/>
              <a:t>та</a:t>
            </a:r>
            <a:r>
              <a:rPr lang="en-US" sz="2300" b="1" dirty="0"/>
              <a:t> </a:t>
            </a:r>
            <a:r>
              <a:rPr lang="en-US" sz="2300" b="1" dirty="0" err="1"/>
              <a:t>покатоличення</a:t>
            </a:r>
            <a:r>
              <a:rPr lang="en-US" sz="2300" b="1" dirty="0"/>
              <a:t> </a:t>
            </a:r>
            <a:r>
              <a:rPr lang="en-US" sz="2300" b="1" dirty="0" err="1"/>
              <a:t>православних</a:t>
            </a:r>
            <a:r>
              <a:rPr lang="en-US" sz="2300" b="1" dirty="0"/>
              <a:t>).</a:t>
            </a:r>
            <a:endParaRPr lang="ru-RU" sz="23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54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22"/>
            <a:ext cx="7772400" cy="1872208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Основні заняття козаків</a:t>
            </a:r>
            <a:endParaRPr lang="ru-RU" sz="4000" b="1" i="1" dirty="0">
              <a:solidFill>
                <a:srgbClr xmlns:mc="http://schemas.openxmlformats.org/markup-compatibility/2006" xmlns:a14="http://schemas.microsoft.com/office/drawing/2010/main" val="1519AF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842493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*</a:t>
            </a:r>
            <a:r>
              <a:rPr lang="ru-RU" dirty="0" smtClean="0"/>
              <a:t> </a:t>
            </a:r>
            <a:r>
              <a:rPr lang="ru-RU" sz="2300" dirty="0" err="1" smtClean="0"/>
              <a:t>Козацькі</a:t>
            </a:r>
            <a:r>
              <a:rPr lang="ru-RU" sz="2300" dirty="0" smtClean="0"/>
              <a:t> </a:t>
            </a:r>
            <a:r>
              <a:rPr lang="ru-RU" sz="2300" dirty="0" err="1" smtClean="0"/>
              <a:t>поселення</a:t>
            </a:r>
            <a:r>
              <a:rPr lang="ru-RU" sz="2300" dirty="0" smtClean="0"/>
              <a:t>  </a:t>
            </a:r>
            <a:r>
              <a:rPr lang="ru-RU" sz="2300" dirty="0" err="1" smtClean="0"/>
              <a:t>зазвичай</a:t>
            </a:r>
            <a:r>
              <a:rPr lang="ru-RU" sz="2300" dirty="0" smtClean="0"/>
              <a:t>  </a:t>
            </a:r>
            <a:r>
              <a:rPr lang="ru-RU" sz="2300" dirty="0" err="1" smtClean="0"/>
              <a:t>виникали</a:t>
            </a:r>
            <a:r>
              <a:rPr lang="ru-RU" sz="2300" dirty="0" smtClean="0"/>
              <a:t>  на  </a:t>
            </a:r>
            <a:r>
              <a:rPr lang="ru-RU" sz="2300" dirty="0" err="1" smtClean="0"/>
              <a:t>місцях</a:t>
            </a:r>
            <a:r>
              <a:rPr lang="ru-RU" sz="2300" dirty="0" smtClean="0"/>
              <a:t>  </a:t>
            </a:r>
            <a:r>
              <a:rPr lang="ru-RU" sz="2300" dirty="0" err="1" smtClean="0"/>
              <a:t>уходів</a:t>
            </a:r>
            <a:r>
              <a:rPr lang="ru-RU" sz="2300" dirty="0" smtClean="0"/>
              <a:t>,  </a:t>
            </a:r>
            <a:r>
              <a:rPr lang="ru-RU" sz="2300" dirty="0" err="1" smtClean="0"/>
              <a:t>тобто</a:t>
            </a:r>
            <a:r>
              <a:rPr lang="ru-RU" sz="2300" dirty="0" smtClean="0"/>
              <a:t>  </a:t>
            </a:r>
            <a:r>
              <a:rPr lang="ru-RU" sz="2300" dirty="0" err="1" smtClean="0"/>
              <a:t>промислів</a:t>
            </a:r>
            <a:r>
              <a:rPr lang="ru-RU" sz="2300" dirty="0" smtClean="0"/>
              <a:t>.  Тут  </a:t>
            </a:r>
            <a:r>
              <a:rPr lang="ru-RU" sz="2300" dirty="0" err="1" smtClean="0"/>
              <a:t>козаки</a:t>
            </a:r>
            <a:r>
              <a:rPr lang="ru-RU" sz="2300" dirty="0" smtClean="0"/>
              <a:t>  </a:t>
            </a:r>
            <a:r>
              <a:rPr lang="ru-RU" sz="2300" dirty="0" err="1" smtClean="0"/>
              <a:t>рибалили</a:t>
            </a:r>
            <a:r>
              <a:rPr lang="ru-RU" sz="2300" dirty="0" smtClean="0"/>
              <a:t>  ,  а  </a:t>
            </a:r>
            <a:r>
              <a:rPr lang="ru-RU" sz="2300" dirty="0" err="1" smtClean="0"/>
              <a:t>також</a:t>
            </a:r>
            <a:r>
              <a:rPr lang="ru-RU" sz="2300" dirty="0" smtClean="0"/>
              <a:t>  </a:t>
            </a:r>
            <a:r>
              <a:rPr lang="ru-RU" sz="2300" dirty="0" err="1" smtClean="0"/>
              <a:t>полювали</a:t>
            </a:r>
            <a:r>
              <a:rPr lang="ru-RU" sz="2300" dirty="0" smtClean="0"/>
              <a:t>,  </a:t>
            </a:r>
            <a:r>
              <a:rPr lang="ru-RU" sz="2300" dirty="0" err="1" smtClean="0"/>
              <a:t>розводили</a:t>
            </a:r>
            <a:r>
              <a:rPr lang="ru-RU" sz="2300" dirty="0" smtClean="0"/>
              <a:t>  </a:t>
            </a:r>
            <a:r>
              <a:rPr lang="ru-RU" sz="2300" dirty="0" err="1" smtClean="0"/>
              <a:t>бджіл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54" y="3245788"/>
            <a:ext cx="4928061" cy="1597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" y="3277188"/>
            <a:ext cx="4112264" cy="35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22"/>
            <a:ext cx="8964488" cy="1556070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rgbClr xmlns:mc="http://schemas.openxmlformats.org/markup-compatibility/2006" xmlns:a14="http://schemas.microsoft.com/office/drawing/2010/main" val="1519AF" mc:Ignorable=""/>
                </a:solidFill>
                <a:cs typeface="Aharoni" pitchFamily="2" charset="-79"/>
              </a:rPr>
              <a:t>Основні заняття козаків</a:t>
            </a:r>
            <a:endParaRPr lang="ru-RU" sz="4000" b="1" i="1" dirty="0">
              <a:solidFill>
                <a:srgbClr xmlns:mc="http://schemas.openxmlformats.org/markup-compatibility/2006" xmlns:a14="http://schemas.microsoft.com/office/drawing/2010/main" val="1519AF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646124"/>
            <a:ext cx="842493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* </a:t>
            </a:r>
            <a:r>
              <a:rPr lang="ru-RU" sz="2400" dirty="0" err="1"/>
              <a:t>Войовничий</a:t>
            </a:r>
            <a:r>
              <a:rPr lang="ru-RU" sz="2400" dirty="0"/>
              <a:t> образ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заважав</a:t>
            </a:r>
            <a:r>
              <a:rPr lang="ru-RU" sz="2400" dirty="0"/>
              <a:t> </a:t>
            </a:r>
            <a:r>
              <a:rPr lang="ru-RU" sz="2400" dirty="0" err="1"/>
              <a:t>повноцінному</a:t>
            </a:r>
            <a:r>
              <a:rPr lang="ru-RU" sz="2400" dirty="0"/>
              <a:t> </a:t>
            </a:r>
            <a:r>
              <a:rPr lang="ru-RU" sz="2400" dirty="0" err="1"/>
              <a:t>землеробству</a:t>
            </a:r>
            <a:r>
              <a:rPr lang="ru-RU" sz="2400" dirty="0"/>
              <a:t>, але </a:t>
            </a:r>
            <a:r>
              <a:rPr lang="ru-RU" sz="2400" dirty="0" err="1"/>
              <a:t>наскільки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можливим</a:t>
            </a:r>
            <a:r>
              <a:rPr lang="ru-RU" sz="2400" dirty="0"/>
              <a:t>, </a:t>
            </a:r>
            <a:r>
              <a:rPr lang="ru-RU" sz="2400" dirty="0" err="1"/>
              <a:t>козаки</a:t>
            </a:r>
            <a:r>
              <a:rPr lang="ru-RU" sz="2400" dirty="0"/>
              <a:t> садили </a:t>
            </a:r>
            <a:r>
              <a:rPr lang="ru-RU" sz="2400" dirty="0" err="1"/>
              <a:t>садовину</a:t>
            </a:r>
            <a:r>
              <a:rPr lang="ru-RU" sz="2400" dirty="0"/>
              <a:t> й </a:t>
            </a:r>
            <a:r>
              <a:rPr lang="ru-RU" sz="2400" dirty="0" err="1"/>
              <a:t>городину</a:t>
            </a:r>
            <a:r>
              <a:rPr lang="ru-RU" sz="2400" dirty="0"/>
              <a:t>, </a:t>
            </a:r>
            <a:r>
              <a:rPr lang="ru-RU" sz="2400" dirty="0" err="1"/>
              <a:t>розводили</a:t>
            </a:r>
            <a:r>
              <a:rPr lang="ru-RU" sz="2400" dirty="0"/>
              <a:t> худобу, </a:t>
            </a:r>
            <a:r>
              <a:rPr lang="ru-RU" sz="2400" dirty="0" err="1"/>
              <a:t>мали</a:t>
            </a:r>
            <a:r>
              <a:rPr lang="ru-RU" sz="2400" dirty="0"/>
              <a:t>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dirty="0" err="1"/>
              <a:t>хист</a:t>
            </a:r>
            <a:r>
              <a:rPr lang="ru-RU" sz="2400" dirty="0"/>
              <a:t> до </a:t>
            </a:r>
            <a:r>
              <a:rPr lang="ru-RU" sz="2400" dirty="0" err="1"/>
              <a:t>ремісництва</a:t>
            </a:r>
            <a:r>
              <a:rPr lang="ru-RU" sz="2400" dirty="0"/>
              <a:t> і </a:t>
            </a:r>
            <a:r>
              <a:rPr lang="ru-RU" sz="2400" dirty="0" err="1"/>
              <a:t>торгівлі</a:t>
            </a:r>
            <a:r>
              <a:rPr lang="ru-RU" sz="2400" dirty="0"/>
              <a:t>.</a:t>
            </a:r>
            <a:endParaRPr lang="ru-RU" sz="2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0283"/>
            <a:ext cx="8967824" cy="20720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31173"/>
            <a:ext cx="8926345" cy="162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1268760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cs typeface="Aharoni" pitchFamily="2" charset="-79"/>
              </a:rPr>
              <a:t>Зброя козаків</a:t>
            </a:r>
            <a:endParaRPr lang="ru-RU" sz="4500" b="1" i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716016" cy="5517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499992" cy="551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524" y="1012086"/>
            <a:ext cx="88564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b="1" dirty="0" smtClean="0"/>
              <a:t>Холодна зброя                                                                </a:t>
            </a:r>
            <a:r>
              <a:rPr lang="uk-UA" sz="2300" b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Вогнепальна зброя</a:t>
            </a:r>
            <a:endParaRPr lang="ru-RU" sz="2300" b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7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1268760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cs typeface="Aharoni" pitchFamily="2" charset="-79"/>
              </a:rPr>
              <a:t>Запорізька Січ</a:t>
            </a:r>
            <a:endParaRPr lang="ru-RU" sz="4500" b="1" i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3925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Запоро́зька Сі́ч</a:t>
            </a:r>
            <a:r>
              <a:rPr lang="vi-VN" dirty="0"/>
              <a:t> (або </a:t>
            </a:r>
            <a:r>
              <a:rPr lang="vi-VN" i="1" dirty="0"/>
              <a:t>Запорі́зька Сі́ч</a:t>
            </a:r>
            <a:r>
              <a:rPr lang="vi-VN" dirty="0"/>
              <a:t>) — укріплений осередок нереєстрового </a:t>
            </a:r>
            <a:r>
              <a:rPr lang="uk-UA" b="1" dirty="0" smtClean="0"/>
              <a:t>Війська Запорозького Низового  </a:t>
            </a:r>
            <a:r>
              <a:rPr lang="vi-VN" dirty="0" smtClean="0"/>
              <a:t>другої </a:t>
            </a:r>
            <a:r>
              <a:rPr lang="vi-VN" dirty="0"/>
              <a:t>половини </a:t>
            </a:r>
            <a:r>
              <a:rPr lang="en-US" dirty="0">
                <a:hlinkClick r:id="rId3" tooltip="16 століття"/>
              </a:rPr>
              <a:t>XVI</a:t>
            </a:r>
            <a:r>
              <a:rPr lang="en-US" dirty="0"/>
              <a:t> — </a:t>
            </a:r>
            <a:r>
              <a:rPr lang="vi-VN" dirty="0"/>
              <a:t>кінця </a:t>
            </a:r>
            <a:r>
              <a:rPr lang="en-US" dirty="0">
                <a:hlinkClick r:id="rId4" tooltip="18 століття"/>
              </a:rPr>
              <a:t>XVIII </a:t>
            </a:r>
            <a:r>
              <a:rPr lang="vi-VN" dirty="0">
                <a:hlinkClick r:id="rId4" tooltip="18 століття"/>
              </a:rPr>
              <a:t>століття</a:t>
            </a:r>
            <a:r>
              <a:rPr lang="vi-VN" dirty="0"/>
              <a:t>, що був розташований за </a:t>
            </a:r>
            <a:r>
              <a:rPr lang="uk-UA" b="1" dirty="0" smtClean="0"/>
              <a:t>порогами Дніпра</a:t>
            </a:r>
            <a:r>
              <a:rPr lang="vi-VN" dirty="0" smtClean="0"/>
              <a:t>. </a:t>
            </a:r>
            <a:r>
              <a:rPr lang="vi-VN" dirty="0"/>
              <a:t>Збереглися відомості про сім Запорозьких Січей, що наслідували одна одній.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" y="3117161"/>
            <a:ext cx="9036496" cy="37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1268760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cs typeface="Aharoni" pitchFamily="2" charset="-79"/>
              </a:rPr>
              <a:t>Запорізька Січ</a:t>
            </a:r>
            <a:endParaRPr lang="ru-RU" sz="4500" b="1" i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7073" y="1046289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Запорізьку</a:t>
            </a:r>
            <a:r>
              <a:rPr lang="en-US" sz="2500" b="1" dirty="0"/>
              <a:t> </a:t>
            </a:r>
            <a:r>
              <a:rPr lang="en-US" sz="2500" b="1" dirty="0" err="1"/>
              <a:t>Січ</a:t>
            </a:r>
            <a:r>
              <a:rPr lang="en-US" sz="2500" b="1" dirty="0"/>
              <a:t> </a:t>
            </a:r>
            <a:r>
              <a:rPr lang="en-US" sz="2500" b="1" dirty="0" err="1"/>
              <a:t>поправу</a:t>
            </a:r>
            <a:r>
              <a:rPr lang="en-US" sz="2500" b="1" dirty="0"/>
              <a:t> </a:t>
            </a:r>
            <a:r>
              <a:rPr lang="en-US" sz="2500" b="1" dirty="0" err="1"/>
              <a:t>називають</a:t>
            </a:r>
            <a:r>
              <a:rPr lang="en-US" sz="2500" b="1" dirty="0"/>
              <a:t> </a:t>
            </a:r>
            <a:r>
              <a:rPr lang="en-US" sz="2500" b="1" dirty="0" err="1"/>
              <a:t>першим</a:t>
            </a:r>
            <a:r>
              <a:rPr lang="en-US" sz="2500" b="1" dirty="0"/>
              <a:t> </a:t>
            </a:r>
            <a:r>
              <a:rPr lang="en-US" sz="2500" b="1" dirty="0" err="1"/>
              <a:t>демократичним</a:t>
            </a:r>
            <a:r>
              <a:rPr lang="en-US" sz="2500" b="1" dirty="0"/>
              <a:t> </a:t>
            </a:r>
            <a:r>
              <a:rPr lang="en-US" sz="2500" b="1" dirty="0" err="1"/>
              <a:t>об’єднанням</a:t>
            </a:r>
            <a:r>
              <a:rPr lang="en-US" sz="2500" b="1" dirty="0"/>
              <a:t>  </a:t>
            </a:r>
            <a:r>
              <a:rPr lang="en-US" sz="2500" b="1" dirty="0" err="1" smtClean="0"/>
              <a:t>світі</a:t>
            </a:r>
            <a:r>
              <a:rPr lang="uk-UA" sz="2500" b="1" dirty="0" smtClean="0"/>
              <a:t>.  </a:t>
            </a:r>
            <a:r>
              <a:rPr lang="en-US" sz="2800" b="1" dirty="0" err="1" smtClean="0"/>
              <a:t>Всі</a:t>
            </a:r>
            <a:r>
              <a:rPr lang="en-US" sz="2800" b="1" dirty="0" smtClean="0"/>
              <a:t> </a:t>
            </a:r>
            <a:r>
              <a:rPr lang="en-US" sz="2800" b="1" dirty="0" err="1"/>
              <a:t>питання</a:t>
            </a:r>
            <a:r>
              <a:rPr lang="en-US" sz="2800" b="1" dirty="0"/>
              <a:t>, </a:t>
            </a:r>
            <a:r>
              <a:rPr lang="en-US" sz="2800" b="1" dirty="0" err="1"/>
              <a:t>стосовно</a:t>
            </a:r>
            <a:r>
              <a:rPr lang="en-US" sz="2800" b="1" dirty="0"/>
              <a:t> </a:t>
            </a:r>
            <a:r>
              <a:rPr lang="en-US" sz="2800" b="1" dirty="0" err="1"/>
              <a:t>життя</a:t>
            </a:r>
            <a:r>
              <a:rPr lang="en-US" sz="2800" b="1" dirty="0"/>
              <a:t> </a:t>
            </a:r>
            <a:r>
              <a:rPr lang="en-US" sz="2800" b="1" dirty="0" err="1"/>
              <a:t>та</a:t>
            </a:r>
            <a:r>
              <a:rPr lang="en-US" sz="2800" b="1" dirty="0"/>
              <a:t> </a:t>
            </a:r>
            <a:r>
              <a:rPr lang="en-US" sz="2800" b="1" dirty="0" err="1"/>
              <a:t>діяльності</a:t>
            </a:r>
            <a:r>
              <a:rPr lang="en-US" sz="2800" b="1" dirty="0"/>
              <a:t> </a:t>
            </a:r>
            <a:r>
              <a:rPr lang="en-US" sz="2800" b="1" dirty="0" err="1"/>
              <a:t>козаків</a:t>
            </a:r>
            <a:r>
              <a:rPr lang="en-US" sz="2800" b="1" dirty="0"/>
              <a:t> </a:t>
            </a:r>
            <a:r>
              <a:rPr lang="en-US" sz="2800" b="1" dirty="0" err="1"/>
              <a:t>вирішувались</a:t>
            </a:r>
            <a:r>
              <a:rPr lang="en-US" sz="2800" b="1" dirty="0"/>
              <a:t> </a:t>
            </a:r>
            <a:r>
              <a:rPr lang="en-US" sz="2800" b="1" dirty="0" err="1"/>
              <a:t>голосуванням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 smtClean="0"/>
              <a:t>радах</a:t>
            </a:r>
            <a:r>
              <a:rPr lang="uk-UA" sz="2800" b="1" dirty="0" smtClean="0"/>
              <a:t>.</a:t>
            </a:r>
            <a:r>
              <a:rPr lang="en-US" sz="2800" b="1" dirty="0"/>
              <a:t> </a:t>
            </a:r>
            <a:r>
              <a:rPr lang="uk-UA" sz="2800" b="1" dirty="0" smtClean="0"/>
              <a:t> * </a:t>
            </a:r>
            <a:r>
              <a:rPr lang="en-US" sz="2800" b="1" dirty="0" err="1" smtClean="0"/>
              <a:t>Запорізьку</a:t>
            </a:r>
            <a:r>
              <a:rPr lang="en-US" sz="2800" b="1" dirty="0" smtClean="0"/>
              <a:t> </a:t>
            </a:r>
            <a:r>
              <a:rPr lang="en-US" sz="2800" b="1" dirty="0" err="1"/>
              <a:t>Січ</a:t>
            </a:r>
            <a:r>
              <a:rPr lang="en-US" sz="2800" b="1" dirty="0"/>
              <a:t> </a:t>
            </a:r>
            <a:r>
              <a:rPr lang="en-US" sz="2800" b="1" dirty="0" err="1"/>
              <a:t>можна</a:t>
            </a:r>
            <a:r>
              <a:rPr lang="en-US" sz="2800" b="1" dirty="0"/>
              <a:t> </a:t>
            </a:r>
            <a:r>
              <a:rPr lang="en-US" sz="2800" b="1" dirty="0" err="1"/>
              <a:t>по</a:t>
            </a:r>
            <a:r>
              <a:rPr lang="en-US" sz="2800" b="1" dirty="0"/>
              <a:t> </a:t>
            </a:r>
            <a:r>
              <a:rPr lang="en-US" sz="2800" b="1" dirty="0" err="1"/>
              <a:t>праву</a:t>
            </a:r>
            <a:r>
              <a:rPr lang="en-US" sz="2800" b="1" dirty="0"/>
              <a:t> </a:t>
            </a:r>
            <a:r>
              <a:rPr lang="en-US" sz="2800" b="1" dirty="0" err="1"/>
              <a:t>вважати</a:t>
            </a:r>
            <a:r>
              <a:rPr lang="en-US" sz="2800" b="1" dirty="0"/>
              <a:t> </a:t>
            </a:r>
            <a:r>
              <a:rPr lang="en-US" sz="2800" b="1" dirty="0" err="1"/>
              <a:t>першим</a:t>
            </a:r>
            <a:r>
              <a:rPr lang="en-US" sz="2800" b="1" dirty="0"/>
              <a:t> </a:t>
            </a:r>
            <a:r>
              <a:rPr lang="en-US" sz="2800" b="1" dirty="0" err="1"/>
              <a:t>політичним</a:t>
            </a:r>
            <a:r>
              <a:rPr lang="en-US" sz="2800" b="1" dirty="0"/>
              <a:t> </a:t>
            </a:r>
            <a:r>
              <a:rPr lang="en-US" sz="2800" b="1" dirty="0" err="1"/>
              <a:t>формуванням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 smtClean="0"/>
              <a:t>території</a:t>
            </a:r>
            <a:r>
              <a:rPr lang="uk-UA" sz="2800" b="1" dirty="0" smtClean="0"/>
              <a:t> України.</a:t>
            </a:r>
            <a:br>
              <a:rPr lang="uk-UA" sz="2800" b="1" dirty="0" smtClean="0"/>
            </a:br>
            <a:endParaRPr lang="ru-RU" sz="2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" y="3605818"/>
            <a:ext cx="9056481" cy="32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65" y="0"/>
            <a:ext cx="8964488" cy="1268760"/>
          </a:xfrm>
        </p:spPr>
        <p:txBody>
          <a:bodyPr>
            <a:noAutofit/>
          </a:bodyPr>
          <a:lstStyle/>
          <a:p>
            <a:r>
              <a:rPr lang="uk-UA" sz="45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cs typeface="Aharoni" pitchFamily="2" charset="-79"/>
              </a:rPr>
              <a:t>Запорізька Січ</a:t>
            </a:r>
            <a:endParaRPr lang="ru-RU" sz="4500" b="1" i="1" dirty="0">
              <a:solidFill>
                <a:srgbClr xmlns:mc="http://schemas.openxmlformats.org/markup-compatibility/2006" xmlns:a14="http://schemas.microsoft.com/office/drawing/2010/main" val="FFFF00" mc:Ignorable="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dirty="0" smtClean="0"/>
              <a:t/>
            </a:r>
            <a:br>
              <a:rPr lang="uk-UA" sz="2300" b="1" dirty="0" smtClean="0"/>
            </a:br>
            <a:endParaRPr lang="ru-RU" sz="2300" b="1" dirty="0"/>
          </a:p>
          <a:p>
            <a:pPr lvl="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9497" y="1639252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Запорожці </a:t>
            </a:r>
            <a:r>
              <a:rPr lang="en-US" sz="2800" b="1" dirty="0" err="1" smtClean="0"/>
              <a:t>полюбляли</a:t>
            </a:r>
            <a:r>
              <a:rPr lang="en-US" sz="2800" b="1" dirty="0" smtClean="0"/>
              <a:t> </a:t>
            </a:r>
            <a:r>
              <a:rPr lang="en-US" sz="2800" b="1" dirty="0"/>
              <a:t>і </a:t>
            </a:r>
            <a:r>
              <a:rPr lang="en-US" sz="2800" b="1" dirty="0" err="1"/>
              <a:t>культурний</a:t>
            </a:r>
            <a:r>
              <a:rPr lang="en-US" sz="2800" b="1" dirty="0"/>
              <a:t> </a:t>
            </a:r>
            <a:r>
              <a:rPr lang="en-US" sz="2800" b="1" dirty="0" err="1"/>
              <a:t>відпочинок</a:t>
            </a:r>
            <a:r>
              <a:rPr lang="en-US" sz="2800" b="1" dirty="0"/>
              <a:t>: </a:t>
            </a:r>
            <a:r>
              <a:rPr lang="en-US" sz="2800" b="1" dirty="0" err="1"/>
              <a:t>грали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музичних</a:t>
            </a:r>
            <a:r>
              <a:rPr lang="en-US" sz="2800" b="1" dirty="0"/>
              <a:t> </a:t>
            </a:r>
            <a:r>
              <a:rPr lang="en-US" sz="2800" b="1" dirty="0" err="1"/>
              <a:t>інструментах</a:t>
            </a:r>
            <a:r>
              <a:rPr lang="en-US" sz="2800" b="1" dirty="0"/>
              <a:t>, </a:t>
            </a:r>
            <a:r>
              <a:rPr lang="en-US" sz="2800" b="1" dirty="0" err="1"/>
              <a:t>співали</a:t>
            </a:r>
            <a:r>
              <a:rPr lang="en-US" sz="2800" b="1" dirty="0"/>
              <a:t> </a:t>
            </a:r>
            <a:r>
              <a:rPr lang="en-US" sz="2800" b="1" dirty="0" err="1"/>
              <a:t>пісень</a:t>
            </a:r>
            <a:r>
              <a:rPr lang="en-US" sz="2800" b="1" dirty="0"/>
              <a:t>, </a:t>
            </a:r>
            <a:r>
              <a:rPr lang="en-US" sz="2800" b="1" dirty="0" err="1"/>
              <a:t>танцювали</a:t>
            </a:r>
            <a:r>
              <a:rPr lang="en-US" sz="2800" b="1" dirty="0"/>
              <a:t> </a:t>
            </a:r>
            <a:r>
              <a:rPr lang="en-US" sz="2800" b="1" dirty="0" err="1"/>
              <a:t>та</a:t>
            </a:r>
            <a:r>
              <a:rPr lang="en-US" sz="2800" b="1" dirty="0"/>
              <a:t> </a:t>
            </a:r>
            <a:r>
              <a:rPr lang="en-US" sz="2800" b="1" dirty="0" err="1"/>
              <a:t>влаштовували</a:t>
            </a:r>
            <a:r>
              <a:rPr lang="en-US" sz="2800" b="1" dirty="0"/>
              <a:t> </a:t>
            </a:r>
            <a:r>
              <a:rPr lang="en-US" sz="2800" b="1" dirty="0" err="1"/>
              <a:t>показові</a:t>
            </a:r>
            <a:r>
              <a:rPr lang="en-US" sz="2800" b="1" dirty="0"/>
              <a:t> </a:t>
            </a:r>
            <a:r>
              <a:rPr lang="en-US" sz="2800" b="1" dirty="0" err="1"/>
              <a:t>бої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втіху</a:t>
            </a:r>
            <a:r>
              <a:rPr lang="en-US" sz="2800" b="1" dirty="0"/>
              <a:t> </a:t>
            </a:r>
            <a:r>
              <a:rPr lang="en-US" sz="2800" b="1" dirty="0" err="1"/>
              <a:t>собі</a:t>
            </a:r>
            <a:r>
              <a:rPr lang="en-US" sz="2800" b="1" dirty="0"/>
              <a:t> </a:t>
            </a:r>
            <a:r>
              <a:rPr lang="en-US" sz="2800" b="1" dirty="0" err="1"/>
              <a:t>та</a:t>
            </a:r>
            <a:r>
              <a:rPr lang="en-US" sz="2800" b="1" dirty="0"/>
              <a:t> </a:t>
            </a:r>
            <a:r>
              <a:rPr lang="en-US" sz="2800" b="1" dirty="0" err="1"/>
              <a:t>іншим</a:t>
            </a:r>
            <a:endParaRPr lang="ru-RU" sz="25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6142"/>
            <a:ext cx="4830160" cy="3700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05" y="3212976"/>
            <a:ext cx="428447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7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372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Презентація на тему Виникнення Українського козацтва та Запорозької січі</vt:lpstr>
      <vt:lpstr>Що ми розуміємо під поняттям «козак»</vt:lpstr>
      <vt:lpstr>Причини виникнення козацтва</vt:lpstr>
      <vt:lpstr>Основні заняття козаків</vt:lpstr>
      <vt:lpstr>Основні заняття козаків</vt:lpstr>
      <vt:lpstr>Зброя козаків</vt:lpstr>
      <vt:lpstr>Запорізька Січ</vt:lpstr>
      <vt:lpstr>Запорізька Січ</vt:lpstr>
      <vt:lpstr>Запорізька Січ</vt:lpstr>
      <vt:lpstr>Запорізька Січ</vt:lpstr>
      <vt:lpstr>Презентация PowerPoint</vt:lpstr>
      <vt:lpstr>Запорізька Січ</vt:lpstr>
      <vt:lpstr>Запорізька Січ</vt:lpstr>
      <vt:lpstr>Запорізька Січ</vt:lpstr>
      <vt:lpstr>Запорізька Січ</vt:lpstr>
      <vt:lpstr>Використані матеріали : </vt:lpstr>
      <vt:lpstr>Презентацію виконав Урванцев Олександр Андрійович.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Виникнення Українського козацтва та Запорозької січі</dc:title>
  <dc:creator>.</dc:creator>
  <cp:lastModifiedBy>.</cp:lastModifiedBy>
  <cp:revision>20</cp:revision>
  <dcterms:created xsi:type="dcterms:W3CDTF">2015-10-15T06:52:39Z</dcterms:created>
  <dcterms:modified xsi:type="dcterms:W3CDTF">2015-10-15T10:13:21Z</dcterms:modified>
</cp:coreProperties>
</file>